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63" r:id="rId2"/>
  </p:sldMasterIdLst>
  <p:notesMasterIdLst>
    <p:notesMasterId r:id="rId12"/>
  </p:notesMasterIdLst>
  <p:handoutMasterIdLst>
    <p:handoutMasterId r:id="rId13"/>
  </p:handoutMasterIdLst>
  <p:sldIdLst>
    <p:sldId id="256" r:id="rId3"/>
    <p:sldId id="379" r:id="rId4"/>
    <p:sldId id="389" r:id="rId5"/>
    <p:sldId id="386" r:id="rId6"/>
    <p:sldId id="373" r:id="rId7"/>
    <p:sldId id="390" r:id="rId8"/>
    <p:sldId id="387" r:id="rId9"/>
    <p:sldId id="388" r:id="rId10"/>
    <p:sldId id="365" r:id="rId11"/>
  </p:sldIdLst>
  <p:sldSz cx="9144000" cy="6858000" type="screen4x3"/>
  <p:notesSz cx="6797675" cy="9928225"/>
  <p:defaultTextStyle>
    <a:defPPr>
      <a:defRPr lang="it-IT"/>
    </a:defPPr>
    <a:lvl1pPr algn="l" rtl="0" fontAlgn="base">
      <a:spcBef>
        <a:spcPct val="0"/>
      </a:spcBef>
      <a:spcAft>
        <a:spcPct val="0"/>
      </a:spcAft>
      <a:defRPr sz="1100" b="1" kern="1200">
        <a:solidFill>
          <a:schemeClr val="tx1"/>
        </a:solidFill>
        <a:latin typeface="Arial" charset="0"/>
        <a:ea typeface="+mn-ea"/>
        <a:cs typeface="Arial" charset="0"/>
      </a:defRPr>
    </a:lvl1pPr>
    <a:lvl2pPr marL="457200" algn="l" rtl="0" fontAlgn="base">
      <a:spcBef>
        <a:spcPct val="0"/>
      </a:spcBef>
      <a:spcAft>
        <a:spcPct val="0"/>
      </a:spcAft>
      <a:defRPr sz="1100" b="1" kern="1200">
        <a:solidFill>
          <a:schemeClr val="tx1"/>
        </a:solidFill>
        <a:latin typeface="Arial" charset="0"/>
        <a:ea typeface="+mn-ea"/>
        <a:cs typeface="Arial" charset="0"/>
      </a:defRPr>
    </a:lvl2pPr>
    <a:lvl3pPr marL="914400" algn="l" rtl="0" fontAlgn="base">
      <a:spcBef>
        <a:spcPct val="0"/>
      </a:spcBef>
      <a:spcAft>
        <a:spcPct val="0"/>
      </a:spcAft>
      <a:defRPr sz="1100" b="1" kern="1200">
        <a:solidFill>
          <a:schemeClr val="tx1"/>
        </a:solidFill>
        <a:latin typeface="Arial" charset="0"/>
        <a:ea typeface="+mn-ea"/>
        <a:cs typeface="Arial" charset="0"/>
      </a:defRPr>
    </a:lvl3pPr>
    <a:lvl4pPr marL="1371600" algn="l" rtl="0" fontAlgn="base">
      <a:spcBef>
        <a:spcPct val="0"/>
      </a:spcBef>
      <a:spcAft>
        <a:spcPct val="0"/>
      </a:spcAft>
      <a:defRPr sz="1100" b="1" kern="1200">
        <a:solidFill>
          <a:schemeClr val="tx1"/>
        </a:solidFill>
        <a:latin typeface="Arial" charset="0"/>
        <a:ea typeface="+mn-ea"/>
        <a:cs typeface="Arial" charset="0"/>
      </a:defRPr>
    </a:lvl4pPr>
    <a:lvl5pPr marL="1828800" algn="l" rtl="0" fontAlgn="base">
      <a:spcBef>
        <a:spcPct val="0"/>
      </a:spcBef>
      <a:spcAft>
        <a:spcPct val="0"/>
      </a:spcAft>
      <a:defRPr sz="1100" b="1" kern="1200">
        <a:solidFill>
          <a:schemeClr val="tx1"/>
        </a:solidFill>
        <a:latin typeface="Arial" charset="0"/>
        <a:ea typeface="+mn-ea"/>
        <a:cs typeface="Arial" charset="0"/>
      </a:defRPr>
    </a:lvl5pPr>
    <a:lvl6pPr marL="2286000" algn="l" defTabSz="914400" rtl="0" eaLnBrk="1" latinLnBrk="0" hangingPunct="1">
      <a:defRPr sz="1100" b="1" kern="1200">
        <a:solidFill>
          <a:schemeClr val="tx1"/>
        </a:solidFill>
        <a:latin typeface="Arial" charset="0"/>
        <a:ea typeface="+mn-ea"/>
        <a:cs typeface="Arial" charset="0"/>
      </a:defRPr>
    </a:lvl6pPr>
    <a:lvl7pPr marL="2743200" algn="l" defTabSz="914400" rtl="0" eaLnBrk="1" latinLnBrk="0" hangingPunct="1">
      <a:defRPr sz="1100" b="1" kern="1200">
        <a:solidFill>
          <a:schemeClr val="tx1"/>
        </a:solidFill>
        <a:latin typeface="Arial" charset="0"/>
        <a:ea typeface="+mn-ea"/>
        <a:cs typeface="Arial" charset="0"/>
      </a:defRPr>
    </a:lvl7pPr>
    <a:lvl8pPr marL="3200400" algn="l" defTabSz="914400" rtl="0" eaLnBrk="1" latinLnBrk="0" hangingPunct="1">
      <a:defRPr sz="1100" b="1" kern="1200">
        <a:solidFill>
          <a:schemeClr val="tx1"/>
        </a:solidFill>
        <a:latin typeface="Arial" charset="0"/>
        <a:ea typeface="+mn-ea"/>
        <a:cs typeface="Arial" charset="0"/>
      </a:defRPr>
    </a:lvl8pPr>
    <a:lvl9pPr marL="3657600" algn="l" defTabSz="914400" rtl="0" eaLnBrk="1" latinLnBrk="0" hangingPunct="1">
      <a:defRPr sz="1100" b="1"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stelli Chiara" initials="CC" lastIdx="3" clrIdx="0"/>
  <p:cmAuthor id="1" name="Selvaggi Laura" initials="SL" lastIdx="2"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4C20A"/>
    <a:srgbClr val="7DB517"/>
    <a:srgbClr val="FFFF66"/>
    <a:srgbClr val="C00000"/>
    <a:srgbClr val="8C61E1"/>
    <a:srgbClr val="FF9900"/>
    <a:srgbClr val="EF7511"/>
    <a:srgbClr val="CEFB6B"/>
    <a:srgbClr val="DCB9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Stile medio 3 - Colore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4316" autoAdjust="0"/>
  </p:normalViewPr>
  <p:slideViewPr>
    <p:cSldViewPr>
      <p:cViewPr>
        <p:scale>
          <a:sx n="60" d="100"/>
          <a:sy n="60" d="100"/>
        </p:scale>
        <p:origin x="-696" y="-204"/>
      </p:cViewPr>
      <p:guideLst>
        <p:guide orient="horz" pos="2160"/>
        <p:guide pos="2880"/>
      </p:guideLst>
    </p:cSldViewPr>
  </p:slideViewPr>
  <p:outlineViewPr>
    <p:cViewPr>
      <p:scale>
        <a:sx n="25" d="100"/>
        <a:sy n="25" d="100"/>
      </p:scale>
      <p:origin x="0" y="0"/>
    </p:cViewPr>
    <p:sldLst>
      <p:sld r:id="rId1" collapse="1"/>
      <p:sld r:id="rId2" collapse="1"/>
    </p:sldLst>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0" d="100"/>
          <a:sy n="60" d="100"/>
        </p:scale>
        <p:origin x="-1764"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C:\Clienti\FCP\AssoRadio\dati\2016\01_Gennaio\Elaborati%20finali\Trend%20Fatturato%20Totale%20per%20tabelle.xlsx" TargetMode="Externa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303126328929859"/>
          <c:y val="8.1328570329792418E-2"/>
          <c:w val="0.49436303027808859"/>
          <c:h val="0.77347008524476568"/>
        </c:manualLayout>
      </c:layout>
      <c:barChart>
        <c:barDir val="col"/>
        <c:grouping val="percentStacked"/>
        <c:varyColors val="0"/>
        <c:ser>
          <c:idx val="0"/>
          <c:order val="0"/>
          <c:tx>
            <c:strRef>
              <c:f>grafico!$A$2</c:f>
              <c:strCache>
                <c:ptCount val="1"/>
                <c:pt idx="0">
                  <c:v>&lt; 15" - Nazionale</c:v>
                </c:pt>
              </c:strCache>
            </c:strRef>
          </c:tx>
          <c:invertIfNegative val="0"/>
          <c:dLbls>
            <c:dLbl>
              <c:idx val="0"/>
              <c:layout/>
              <c:tx>
                <c:rich>
                  <a:bodyPr/>
                  <a:lstStyle/>
                  <a:p>
                    <a:r>
                      <a:rPr lang="en-US" smtClean="0"/>
                      <a:t>0,8</a:t>
                    </a:r>
                    <a:endParaRPr lang="en-US"/>
                  </a:p>
                </c:rich>
              </c:tx>
              <c:showLegendKey val="0"/>
              <c:showVal val="1"/>
              <c:showCatName val="0"/>
              <c:showSerName val="0"/>
              <c:showPercent val="0"/>
              <c:showBubbleSize val="0"/>
            </c:dLbl>
            <c:dLbl>
              <c:idx val="3"/>
              <c:layout>
                <c:manualLayout>
                  <c:x val="0"/>
                  <c:y val="1.8467220683287166E-2"/>
                </c:manualLayout>
              </c:layout>
              <c:tx>
                <c:rich>
                  <a:bodyPr/>
                  <a:lstStyle/>
                  <a:p>
                    <a:r>
                      <a:rPr lang="en-US" smtClean="0"/>
                      <a:t>0,5</a:t>
                    </a:r>
                    <a:endParaRPr lang="en-US"/>
                  </a:p>
                </c:rich>
              </c:tx>
              <c:showLegendKey val="0"/>
              <c:showVal val="1"/>
              <c:showCatName val="0"/>
              <c:showSerName val="0"/>
              <c:showPercent val="0"/>
              <c:showBubbleSize val="0"/>
            </c:dLbl>
            <c:dLbl>
              <c:idx val="4"/>
              <c:layout/>
              <c:tx>
                <c:rich>
                  <a:bodyPr/>
                  <a:lstStyle/>
                  <a:p>
                    <a:r>
                      <a:rPr lang="en-US" smtClean="0"/>
                      <a:t>0,8</a:t>
                    </a:r>
                    <a:endParaRPr lang="en-US"/>
                  </a:p>
                </c:rich>
              </c:tx>
              <c:showLegendKey val="0"/>
              <c:showVal val="1"/>
              <c:showCatName val="0"/>
              <c:showSerName val="0"/>
              <c:showPercent val="0"/>
              <c:showBubbleSize val="0"/>
            </c:dLbl>
            <c:showLegendKey val="0"/>
            <c:showVal val="1"/>
            <c:showCatName val="0"/>
            <c:showSerName val="0"/>
            <c:showPercent val="0"/>
            <c:showBubbleSize val="0"/>
            <c:showLeaderLines val="0"/>
          </c:dLbls>
          <c:cat>
            <c:strRef>
              <c:f>(grafico!$B$1;grafico!$O$1:$P$1)</c:f>
              <c:strCache>
                <c:ptCount val="3"/>
                <c:pt idx="0">
                  <c:v>gen-16</c:v>
                </c:pt>
                <c:pt idx="1">
                  <c:v>Totale 2015</c:v>
                </c:pt>
                <c:pt idx="2">
                  <c:v>Totale 2016</c:v>
                </c:pt>
              </c:strCache>
            </c:strRef>
          </c:cat>
          <c:val>
            <c:numRef>
              <c:f>(grafico!$B$2:$D$2;grafico!$O$2:$P$2)</c:f>
              <c:numCache>
                <c:formatCode>0.0%</c:formatCode>
                <c:ptCount val="5"/>
                <c:pt idx="0">
                  <c:v>7.7244872577617984E-3</c:v>
                </c:pt>
                <c:pt idx="1">
                  <c:v>0</c:v>
                </c:pt>
                <c:pt idx="2">
                  <c:v>0</c:v>
                </c:pt>
                <c:pt idx="3">
                  <c:v>5.0242229957847395E-3</c:v>
                </c:pt>
                <c:pt idx="4">
                  <c:v>7.7244872577617984E-3</c:v>
                </c:pt>
              </c:numCache>
            </c:numRef>
          </c:val>
        </c:ser>
        <c:ser>
          <c:idx val="1"/>
          <c:order val="1"/>
          <c:tx>
            <c:strRef>
              <c:f>grafico!$A$3</c:f>
              <c:strCache>
                <c:ptCount val="1"/>
                <c:pt idx="0">
                  <c:v>15" - Nazionale</c:v>
                </c:pt>
              </c:strCache>
            </c:strRef>
          </c:tx>
          <c:spPr>
            <a:solidFill>
              <a:srgbClr val="008000"/>
            </a:solidFill>
          </c:spPr>
          <c:invertIfNegative val="0"/>
          <c:dLbls>
            <c:dLbl>
              <c:idx val="0"/>
              <c:layout/>
              <c:tx>
                <c:rich>
                  <a:bodyPr/>
                  <a:lstStyle/>
                  <a:p>
                    <a:r>
                      <a:rPr lang="en-US" smtClean="0"/>
                      <a:t>12,4</a:t>
                    </a:r>
                    <a:endParaRPr lang="en-US"/>
                  </a:p>
                </c:rich>
              </c:tx>
              <c:showLegendKey val="0"/>
              <c:showVal val="1"/>
              <c:showCatName val="0"/>
              <c:showSerName val="0"/>
              <c:showPercent val="0"/>
              <c:showBubbleSize val="0"/>
            </c:dLbl>
            <c:dLbl>
              <c:idx val="3"/>
              <c:layout/>
              <c:tx>
                <c:rich>
                  <a:bodyPr/>
                  <a:lstStyle/>
                  <a:p>
                    <a:r>
                      <a:rPr lang="en-US" smtClean="0"/>
                      <a:t>9,0</a:t>
                    </a:r>
                    <a:endParaRPr lang="en-US"/>
                  </a:p>
                </c:rich>
              </c:tx>
              <c:showLegendKey val="0"/>
              <c:showVal val="1"/>
              <c:showCatName val="0"/>
              <c:showSerName val="0"/>
              <c:showPercent val="0"/>
              <c:showBubbleSize val="0"/>
            </c:dLbl>
            <c:dLbl>
              <c:idx val="4"/>
              <c:layout/>
              <c:tx>
                <c:rich>
                  <a:bodyPr/>
                  <a:lstStyle/>
                  <a:p>
                    <a:r>
                      <a:rPr lang="en-US" smtClean="0"/>
                      <a:t>12,4</a:t>
                    </a:r>
                    <a:endParaRPr lang="en-US"/>
                  </a:p>
                </c:rich>
              </c:tx>
              <c:showLegendKey val="0"/>
              <c:showVal val="1"/>
              <c:showCatName val="0"/>
              <c:showSerName val="0"/>
              <c:showPercent val="0"/>
              <c:showBubbleSize val="0"/>
            </c:dLbl>
            <c:txPr>
              <a:bodyPr/>
              <a:lstStyle/>
              <a:p>
                <a:pPr>
                  <a:defRPr>
                    <a:solidFill>
                      <a:schemeClr val="bg1"/>
                    </a:solidFill>
                  </a:defRPr>
                </a:pPr>
                <a:endParaRPr lang="it-IT"/>
              </a:p>
            </c:txPr>
            <c:showLegendKey val="0"/>
            <c:showVal val="1"/>
            <c:showCatName val="0"/>
            <c:showSerName val="0"/>
            <c:showPercent val="0"/>
            <c:showBubbleSize val="0"/>
            <c:showLeaderLines val="0"/>
          </c:dLbls>
          <c:cat>
            <c:strRef>
              <c:f>(grafico!$B$1;grafico!$O$1:$P$1)</c:f>
              <c:strCache>
                <c:ptCount val="3"/>
                <c:pt idx="0">
                  <c:v>gen-16</c:v>
                </c:pt>
                <c:pt idx="1">
                  <c:v>Totale 2015</c:v>
                </c:pt>
                <c:pt idx="2">
                  <c:v>Totale 2016</c:v>
                </c:pt>
              </c:strCache>
            </c:strRef>
          </c:cat>
          <c:val>
            <c:numRef>
              <c:f>(grafico!$B$3:$D$3;grafico!$O$3:$P$3)</c:f>
              <c:numCache>
                <c:formatCode>0.0%</c:formatCode>
                <c:ptCount val="5"/>
                <c:pt idx="0">
                  <c:v>0.12442846482599552</c:v>
                </c:pt>
                <c:pt idx="1">
                  <c:v>0</c:v>
                </c:pt>
                <c:pt idx="2">
                  <c:v>0</c:v>
                </c:pt>
                <c:pt idx="3">
                  <c:v>8.9530027992474157E-2</c:v>
                </c:pt>
                <c:pt idx="4">
                  <c:v>0.12442846482599552</c:v>
                </c:pt>
              </c:numCache>
            </c:numRef>
          </c:val>
        </c:ser>
        <c:ser>
          <c:idx val="2"/>
          <c:order val="2"/>
          <c:tx>
            <c:strRef>
              <c:f>grafico!$A$4</c:f>
              <c:strCache>
                <c:ptCount val="1"/>
                <c:pt idx="0">
                  <c:v>20" - Nazionale</c:v>
                </c:pt>
              </c:strCache>
            </c:strRef>
          </c:tx>
          <c:spPr>
            <a:solidFill>
              <a:srgbClr val="C00000"/>
            </a:solidFill>
          </c:spPr>
          <c:invertIfNegative val="0"/>
          <c:dLbls>
            <c:dLbl>
              <c:idx val="0"/>
              <c:layout/>
              <c:tx>
                <c:rich>
                  <a:bodyPr/>
                  <a:lstStyle/>
                  <a:p>
                    <a:r>
                      <a:rPr lang="en-US" smtClean="0"/>
                      <a:t>14,9</a:t>
                    </a:r>
                    <a:endParaRPr lang="en-US"/>
                  </a:p>
                </c:rich>
              </c:tx>
              <c:showLegendKey val="0"/>
              <c:showVal val="1"/>
              <c:showCatName val="0"/>
              <c:showSerName val="0"/>
              <c:showPercent val="0"/>
              <c:showBubbleSize val="0"/>
            </c:dLbl>
            <c:dLbl>
              <c:idx val="3"/>
              <c:layout/>
              <c:tx>
                <c:rich>
                  <a:bodyPr/>
                  <a:lstStyle/>
                  <a:p>
                    <a:r>
                      <a:rPr lang="en-US" smtClean="0"/>
                      <a:t>11,7</a:t>
                    </a:r>
                    <a:endParaRPr lang="en-US"/>
                  </a:p>
                </c:rich>
              </c:tx>
              <c:showLegendKey val="0"/>
              <c:showVal val="1"/>
              <c:showCatName val="0"/>
              <c:showSerName val="0"/>
              <c:showPercent val="0"/>
              <c:showBubbleSize val="0"/>
            </c:dLbl>
            <c:dLbl>
              <c:idx val="4"/>
              <c:layout/>
              <c:tx>
                <c:rich>
                  <a:bodyPr/>
                  <a:lstStyle/>
                  <a:p>
                    <a:r>
                      <a:rPr lang="en-US" smtClean="0"/>
                      <a:t>14,9</a:t>
                    </a:r>
                    <a:endParaRPr lang="en-US"/>
                  </a:p>
                </c:rich>
              </c:tx>
              <c:showLegendKey val="0"/>
              <c:showVal val="1"/>
              <c:showCatName val="0"/>
              <c:showSerName val="0"/>
              <c:showPercent val="0"/>
              <c:showBubbleSize val="0"/>
            </c:dLbl>
            <c:txPr>
              <a:bodyPr/>
              <a:lstStyle/>
              <a:p>
                <a:pPr>
                  <a:defRPr>
                    <a:solidFill>
                      <a:schemeClr val="bg1"/>
                    </a:solidFill>
                  </a:defRPr>
                </a:pPr>
                <a:endParaRPr lang="it-IT"/>
              </a:p>
            </c:txPr>
            <c:showLegendKey val="0"/>
            <c:showVal val="1"/>
            <c:showCatName val="0"/>
            <c:showSerName val="0"/>
            <c:showPercent val="0"/>
            <c:showBubbleSize val="0"/>
            <c:showLeaderLines val="0"/>
          </c:dLbls>
          <c:cat>
            <c:strRef>
              <c:f>(grafico!$B$1;grafico!$O$1:$P$1)</c:f>
              <c:strCache>
                <c:ptCount val="3"/>
                <c:pt idx="0">
                  <c:v>gen-16</c:v>
                </c:pt>
                <c:pt idx="1">
                  <c:v>Totale 2015</c:v>
                </c:pt>
                <c:pt idx="2">
                  <c:v>Totale 2016</c:v>
                </c:pt>
              </c:strCache>
            </c:strRef>
          </c:cat>
          <c:val>
            <c:numRef>
              <c:f>(grafico!$B$4:$D$4;grafico!$O$4:$P$4)</c:f>
              <c:numCache>
                <c:formatCode>0.0%</c:formatCode>
                <c:ptCount val="5"/>
                <c:pt idx="0">
                  <c:v>0.14884562331818285</c:v>
                </c:pt>
                <c:pt idx="1">
                  <c:v>0</c:v>
                </c:pt>
                <c:pt idx="2">
                  <c:v>0</c:v>
                </c:pt>
                <c:pt idx="3">
                  <c:v>0.11731927809572508</c:v>
                </c:pt>
                <c:pt idx="4">
                  <c:v>0.14884562331818285</c:v>
                </c:pt>
              </c:numCache>
            </c:numRef>
          </c:val>
        </c:ser>
        <c:ser>
          <c:idx val="3"/>
          <c:order val="3"/>
          <c:tx>
            <c:strRef>
              <c:f>grafico!$A$5</c:f>
              <c:strCache>
                <c:ptCount val="1"/>
                <c:pt idx="0">
                  <c:v>25" e 30" - Nazionale</c:v>
                </c:pt>
              </c:strCache>
            </c:strRef>
          </c:tx>
          <c:spPr>
            <a:solidFill>
              <a:srgbClr val="002060"/>
            </a:solidFill>
          </c:spPr>
          <c:invertIfNegative val="0"/>
          <c:dLbls>
            <c:dLbl>
              <c:idx val="0"/>
              <c:layout/>
              <c:tx>
                <c:rich>
                  <a:bodyPr/>
                  <a:lstStyle/>
                  <a:p>
                    <a:r>
                      <a:rPr lang="en-US" smtClean="0"/>
                      <a:t>69,6</a:t>
                    </a:r>
                    <a:endParaRPr lang="en-US"/>
                  </a:p>
                </c:rich>
              </c:tx>
              <c:showLegendKey val="0"/>
              <c:showVal val="1"/>
              <c:showCatName val="0"/>
              <c:showSerName val="0"/>
              <c:showPercent val="0"/>
              <c:showBubbleSize val="0"/>
            </c:dLbl>
            <c:dLbl>
              <c:idx val="3"/>
              <c:layout/>
              <c:tx>
                <c:rich>
                  <a:bodyPr/>
                  <a:lstStyle/>
                  <a:p>
                    <a:r>
                      <a:rPr lang="en-US" smtClean="0"/>
                      <a:t>77,4</a:t>
                    </a:r>
                    <a:endParaRPr lang="en-US"/>
                  </a:p>
                </c:rich>
              </c:tx>
              <c:showLegendKey val="0"/>
              <c:showVal val="1"/>
              <c:showCatName val="0"/>
              <c:showSerName val="0"/>
              <c:showPercent val="0"/>
              <c:showBubbleSize val="0"/>
            </c:dLbl>
            <c:dLbl>
              <c:idx val="4"/>
              <c:layout/>
              <c:tx>
                <c:rich>
                  <a:bodyPr/>
                  <a:lstStyle/>
                  <a:p>
                    <a:r>
                      <a:rPr lang="en-US" smtClean="0"/>
                      <a:t>69,6</a:t>
                    </a:r>
                    <a:endParaRPr lang="en-US"/>
                  </a:p>
                </c:rich>
              </c:tx>
              <c:showLegendKey val="0"/>
              <c:showVal val="1"/>
              <c:showCatName val="0"/>
              <c:showSerName val="0"/>
              <c:showPercent val="0"/>
              <c:showBubbleSize val="0"/>
            </c:dLbl>
            <c:txPr>
              <a:bodyPr/>
              <a:lstStyle/>
              <a:p>
                <a:pPr>
                  <a:defRPr>
                    <a:solidFill>
                      <a:schemeClr val="bg1"/>
                    </a:solidFill>
                  </a:defRPr>
                </a:pPr>
                <a:endParaRPr lang="it-IT"/>
              </a:p>
            </c:txPr>
            <c:showLegendKey val="0"/>
            <c:showVal val="1"/>
            <c:showCatName val="0"/>
            <c:showSerName val="0"/>
            <c:showPercent val="0"/>
            <c:showBubbleSize val="0"/>
            <c:showLeaderLines val="0"/>
          </c:dLbls>
          <c:cat>
            <c:strRef>
              <c:f>(grafico!$B$1;grafico!$O$1:$P$1)</c:f>
              <c:strCache>
                <c:ptCount val="3"/>
                <c:pt idx="0">
                  <c:v>gen-16</c:v>
                </c:pt>
                <c:pt idx="1">
                  <c:v>Totale 2015</c:v>
                </c:pt>
                <c:pt idx="2">
                  <c:v>Totale 2016</c:v>
                </c:pt>
              </c:strCache>
            </c:strRef>
          </c:cat>
          <c:val>
            <c:numRef>
              <c:f>(grafico!$B$5:$D$5;grafico!$O$5:$P$5)</c:f>
              <c:numCache>
                <c:formatCode>0.0%</c:formatCode>
                <c:ptCount val="5"/>
                <c:pt idx="0">
                  <c:v>0.69607760667525953</c:v>
                </c:pt>
                <c:pt idx="1">
                  <c:v>0</c:v>
                </c:pt>
                <c:pt idx="2">
                  <c:v>0</c:v>
                </c:pt>
                <c:pt idx="3">
                  <c:v>0.77414640435467619</c:v>
                </c:pt>
                <c:pt idx="4">
                  <c:v>0.69607760667525953</c:v>
                </c:pt>
              </c:numCache>
            </c:numRef>
          </c:val>
        </c:ser>
        <c:ser>
          <c:idx val="4"/>
          <c:order val="4"/>
          <c:tx>
            <c:strRef>
              <c:f>grafico!$A$6</c:f>
              <c:strCache>
                <c:ptCount val="1"/>
                <c:pt idx="0">
                  <c:v>&gt; 30" - Nazionale</c:v>
                </c:pt>
              </c:strCache>
            </c:strRef>
          </c:tx>
          <c:spPr>
            <a:solidFill>
              <a:srgbClr val="FFC000"/>
            </a:solidFill>
          </c:spPr>
          <c:invertIfNegative val="0"/>
          <c:dLbls>
            <c:dLbl>
              <c:idx val="0"/>
              <c:layout>
                <c:manualLayout>
                  <c:x val="-4.7514113936600747E-3"/>
                  <c:y val="-1.6958585798159179E-2"/>
                </c:manualLayout>
              </c:layout>
              <c:tx>
                <c:rich>
                  <a:bodyPr/>
                  <a:lstStyle/>
                  <a:p>
                    <a:r>
                      <a:rPr lang="en-US" smtClean="0"/>
                      <a:t>2,3</a:t>
                    </a:r>
                    <a:endParaRPr lang="en-US"/>
                  </a:p>
                </c:rich>
              </c:tx>
              <c:showLegendKey val="0"/>
              <c:showVal val="1"/>
              <c:showCatName val="0"/>
              <c:showSerName val="0"/>
              <c:showPercent val="0"/>
              <c:showBubbleSize val="0"/>
            </c:dLbl>
            <c:dLbl>
              <c:idx val="1"/>
              <c:delete val="1"/>
            </c:dLbl>
            <c:dLbl>
              <c:idx val="2"/>
              <c:delete val="1"/>
            </c:dLbl>
            <c:dLbl>
              <c:idx val="3"/>
              <c:layout>
                <c:manualLayout>
                  <c:x val="-1.583803797886682E-3"/>
                  <c:y val="-1.3566868638527343E-2"/>
                </c:manualLayout>
              </c:layout>
              <c:tx>
                <c:rich>
                  <a:bodyPr/>
                  <a:lstStyle/>
                  <a:p>
                    <a:r>
                      <a:rPr lang="en-US" smtClean="0"/>
                      <a:t>1,4</a:t>
                    </a:r>
                    <a:endParaRPr lang="en-US"/>
                  </a:p>
                </c:rich>
              </c:tx>
              <c:showLegendKey val="0"/>
              <c:showVal val="1"/>
              <c:showCatName val="0"/>
              <c:showSerName val="0"/>
              <c:showPercent val="0"/>
              <c:showBubbleSize val="0"/>
            </c:dLbl>
            <c:dLbl>
              <c:idx val="4"/>
              <c:layout>
                <c:manualLayout>
                  <c:x val="1.583803797886682E-3"/>
                  <c:y val="-1.6958585798159179E-2"/>
                </c:manualLayout>
              </c:layout>
              <c:tx>
                <c:rich>
                  <a:bodyPr/>
                  <a:lstStyle/>
                  <a:p>
                    <a:r>
                      <a:rPr lang="en-US" smtClean="0"/>
                      <a:t>2,3</a:t>
                    </a:r>
                    <a:endParaRPr lang="en-US"/>
                  </a:p>
                </c:rich>
              </c:tx>
              <c:showLegendKey val="0"/>
              <c:showVal val="1"/>
              <c:showCatName val="0"/>
              <c:showSerName val="0"/>
              <c:showPercent val="0"/>
              <c:showBubbleSize val="0"/>
            </c:dLbl>
            <c:showLegendKey val="0"/>
            <c:showVal val="1"/>
            <c:showCatName val="0"/>
            <c:showSerName val="0"/>
            <c:showPercent val="0"/>
            <c:showBubbleSize val="0"/>
            <c:showLeaderLines val="0"/>
          </c:dLbls>
          <c:cat>
            <c:strRef>
              <c:f>(grafico!$B$1;grafico!$O$1:$P$1)</c:f>
              <c:strCache>
                <c:ptCount val="3"/>
                <c:pt idx="0">
                  <c:v>gen-16</c:v>
                </c:pt>
                <c:pt idx="1">
                  <c:v>Totale 2015</c:v>
                </c:pt>
                <c:pt idx="2">
                  <c:v>Totale 2016</c:v>
                </c:pt>
              </c:strCache>
            </c:strRef>
          </c:cat>
          <c:val>
            <c:numRef>
              <c:f>(grafico!$B$6:$D$6;grafico!$O$6:$P$6)</c:f>
              <c:numCache>
                <c:formatCode>0.0%</c:formatCode>
                <c:ptCount val="5"/>
                <c:pt idx="0">
                  <c:v>2.2923817922800353E-2</c:v>
                </c:pt>
                <c:pt idx="1">
                  <c:v>0</c:v>
                </c:pt>
                <c:pt idx="2">
                  <c:v>0</c:v>
                </c:pt>
                <c:pt idx="3">
                  <c:v>1.3980066561339793E-2</c:v>
                </c:pt>
                <c:pt idx="4">
                  <c:v>2.2923817922800353E-2</c:v>
                </c:pt>
              </c:numCache>
            </c:numRef>
          </c:val>
        </c:ser>
        <c:dLbls>
          <c:showLegendKey val="0"/>
          <c:showVal val="1"/>
          <c:showCatName val="0"/>
          <c:showSerName val="0"/>
          <c:showPercent val="0"/>
          <c:showBubbleSize val="0"/>
        </c:dLbls>
        <c:gapWidth val="85"/>
        <c:overlap val="100"/>
        <c:axId val="6895872"/>
        <c:axId val="6934528"/>
      </c:barChart>
      <c:catAx>
        <c:axId val="6895872"/>
        <c:scaling>
          <c:orientation val="minMax"/>
        </c:scaling>
        <c:delete val="1"/>
        <c:axPos val="b"/>
        <c:numFmt formatCode="mmm\-yy" sourceLinked="1"/>
        <c:majorTickMark val="none"/>
        <c:minorTickMark val="none"/>
        <c:tickLblPos val="nextTo"/>
        <c:crossAx val="6934528"/>
        <c:crosses val="autoZero"/>
        <c:auto val="1"/>
        <c:lblAlgn val="ctr"/>
        <c:lblOffset val="100"/>
        <c:noMultiLvlLbl val="0"/>
      </c:catAx>
      <c:valAx>
        <c:axId val="6934528"/>
        <c:scaling>
          <c:orientation val="minMax"/>
        </c:scaling>
        <c:delete val="1"/>
        <c:axPos val="l"/>
        <c:numFmt formatCode="0%" sourceLinked="1"/>
        <c:majorTickMark val="out"/>
        <c:minorTickMark val="none"/>
        <c:tickLblPos val="nextTo"/>
        <c:crossAx val="6895872"/>
        <c:crosses val="autoZero"/>
        <c:crossBetween val="between"/>
      </c:valAx>
    </c:plotArea>
    <c:legend>
      <c:legendPos val="r"/>
      <c:layout>
        <c:manualLayout>
          <c:xMode val="edge"/>
          <c:yMode val="edge"/>
          <c:x val="0.71703038034985855"/>
          <c:y val="2.0768525719364512E-2"/>
          <c:w val="0.26087031889328283"/>
          <c:h val="0.84695450505499392"/>
        </c:manualLayout>
      </c:layout>
      <c:overlay val="0"/>
      <c:txPr>
        <a:bodyPr/>
        <a:lstStyle/>
        <a:p>
          <a:pPr>
            <a:defRPr sz="1400"/>
          </a:pPr>
          <a:endParaRPr lang="it-IT"/>
        </a:p>
      </c:txPr>
    </c:legend>
    <c:plotVisOnly val="1"/>
    <c:dispBlanksAs val="gap"/>
    <c:showDLblsOverMax val="0"/>
  </c:chart>
  <c:txPr>
    <a:bodyPr/>
    <a:lstStyle/>
    <a:p>
      <a:pPr>
        <a:defRPr sz="1400" b="1">
          <a:latin typeface="Arial" panose="020B0604020202020204" pitchFamily="34" charset="0"/>
          <a:cs typeface="Arial" panose="020B0604020202020204" pitchFamily="34" charset="0"/>
        </a:defRPr>
      </a:pPr>
      <a:endParaRPr lang="it-IT"/>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1474211072453162E-2"/>
          <c:y val="3.2044815293610682E-2"/>
          <c:w val="0.92395959226026991"/>
          <c:h val="0.76537438790300472"/>
        </c:manualLayout>
      </c:layout>
      <c:lineChart>
        <c:grouping val="standard"/>
        <c:varyColors val="0"/>
        <c:ser>
          <c:idx val="0"/>
          <c:order val="0"/>
          <c:spPr>
            <a:ln>
              <a:solidFill>
                <a:srgbClr val="002060"/>
              </a:solidFill>
            </a:ln>
          </c:spPr>
          <c:marker>
            <c:symbol val="none"/>
          </c:marker>
          <c:trendline>
            <c:spPr>
              <a:ln w="22225">
                <a:solidFill>
                  <a:srgbClr val="C00000"/>
                </a:solidFill>
              </a:ln>
            </c:spPr>
            <c:trendlineType val="linear"/>
            <c:dispRSqr val="0"/>
            <c:dispEq val="0"/>
          </c:trendline>
          <c:cat>
            <c:strRef>
              <c:f>mensile!$B$2:$B$110</c:f>
              <c:strCache>
                <c:ptCount val="109"/>
                <c:pt idx="0">
                  <c:v>Gennaio</c:v>
                </c:pt>
                <c:pt idx="1">
                  <c:v>Febbraio</c:v>
                </c:pt>
                <c:pt idx="2">
                  <c:v>Marzo</c:v>
                </c:pt>
                <c:pt idx="3">
                  <c:v>Aprile</c:v>
                </c:pt>
                <c:pt idx="4">
                  <c:v>Maggio</c:v>
                </c:pt>
                <c:pt idx="5">
                  <c:v>Giugno</c:v>
                </c:pt>
                <c:pt idx="6">
                  <c:v>Luglio</c:v>
                </c:pt>
                <c:pt idx="7">
                  <c:v>Agosto</c:v>
                </c:pt>
                <c:pt idx="8">
                  <c:v>Settembre</c:v>
                </c:pt>
                <c:pt idx="9">
                  <c:v>Ottobre</c:v>
                </c:pt>
                <c:pt idx="10">
                  <c:v>Novembre</c:v>
                </c:pt>
                <c:pt idx="11">
                  <c:v>Dicembre</c:v>
                </c:pt>
                <c:pt idx="12">
                  <c:v>Gennaio</c:v>
                </c:pt>
                <c:pt idx="13">
                  <c:v>Febbraio</c:v>
                </c:pt>
                <c:pt idx="14">
                  <c:v>Marzo</c:v>
                </c:pt>
                <c:pt idx="15">
                  <c:v>Aprile</c:v>
                </c:pt>
                <c:pt idx="16">
                  <c:v>Maggio</c:v>
                </c:pt>
                <c:pt idx="17">
                  <c:v>Giugno</c:v>
                </c:pt>
                <c:pt idx="18">
                  <c:v>Luglio</c:v>
                </c:pt>
                <c:pt idx="19">
                  <c:v>Agosto</c:v>
                </c:pt>
                <c:pt idx="20">
                  <c:v>Settembre</c:v>
                </c:pt>
                <c:pt idx="21">
                  <c:v>Ottobre</c:v>
                </c:pt>
                <c:pt idx="22">
                  <c:v>Novembre</c:v>
                </c:pt>
                <c:pt idx="23">
                  <c:v>Dicembre</c:v>
                </c:pt>
                <c:pt idx="24">
                  <c:v>Gennaio</c:v>
                </c:pt>
                <c:pt idx="25">
                  <c:v>Febbraio</c:v>
                </c:pt>
                <c:pt idx="26">
                  <c:v>Marzo</c:v>
                </c:pt>
                <c:pt idx="27">
                  <c:v>Aprile</c:v>
                </c:pt>
                <c:pt idx="28">
                  <c:v>Maggio</c:v>
                </c:pt>
                <c:pt idx="29">
                  <c:v>Giugno</c:v>
                </c:pt>
                <c:pt idx="30">
                  <c:v>Luglio</c:v>
                </c:pt>
                <c:pt idx="31">
                  <c:v>Agosto</c:v>
                </c:pt>
                <c:pt idx="32">
                  <c:v>Settembre</c:v>
                </c:pt>
                <c:pt idx="33">
                  <c:v>Ottobre</c:v>
                </c:pt>
                <c:pt idx="34">
                  <c:v>Novembre</c:v>
                </c:pt>
                <c:pt idx="35">
                  <c:v>Dicembre</c:v>
                </c:pt>
                <c:pt idx="36">
                  <c:v>Gennaio</c:v>
                </c:pt>
                <c:pt idx="37">
                  <c:v>Febbraio</c:v>
                </c:pt>
                <c:pt idx="38">
                  <c:v>Marzo</c:v>
                </c:pt>
                <c:pt idx="39">
                  <c:v>Aprile</c:v>
                </c:pt>
                <c:pt idx="40">
                  <c:v>Maggio</c:v>
                </c:pt>
                <c:pt idx="41">
                  <c:v>Giugno</c:v>
                </c:pt>
                <c:pt idx="42">
                  <c:v>Luglio</c:v>
                </c:pt>
                <c:pt idx="43">
                  <c:v>Agosto</c:v>
                </c:pt>
                <c:pt idx="44">
                  <c:v>Settembre</c:v>
                </c:pt>
                <c:pt idx="45">
                  <c:v>Ottobre</c:v>
                </c:pt>
                <c:pt idx="46">
                  <c:v>Novembre</c:v>
                </c:pt>
                <c:pt idx="47">
                  <c:v>Dicembre</c:v>
                </c:pt>
                <c:pt idx="48">
                  <c:v>Gennaio</c:v>
                </c:pt>
                <c:pt idx="49">
                  <c:v>Febbraio</c:v>
                </c:pt>
                <c:pt idx="50">
                  <c:v>Marzo</c:v>
                </c:pt>
                <c:pt idx="51">
                  <c:v>Aprile</c:v>
                </c:pt>
                <c:pt idx="52">
                  <c:v>Maggio</c:v>
                </c:pt>
                <c:pt idx="53">
                  <c:v>Giugno</c:v>
                </c:pt>
                <c:pt idx="54">
                  <c:v>Luglio</c:v>
                </c:pt>
                <c:pt idx="55">
                  <c:v>Agosto</c:v>
                </c:pt>
                <c:pt idx="56">
                  <c:v>Settembre</c:v>
                </c:pt>
                <c:pt idx="57">
                  <c:v>Ottobre</c:v>
                </c:pt>
                <c:pt idx="58">
                  <c:v>Novembre</c:v>
                </c:pt>
                <c:pt idx="59">
                  <c:v>Dicembre</c:v>
                </c:pt>
                <c:pt idx="60">
                  <c:v>Gennaio</c:v>
                </c:pt>
                <c:pt idx="61">
                  <c:v>Febbraio</c:v>
                </c:pt>
                <c:pt idx="62">
                  <c:v>Marzo</c:v>
                </c:pt>
                <c:pt idx="63">
                  <c:v>Aprile</c:v>
                </c:pt>
                <c:pt idx="64">
                  <c:v>Maggio</c:v>
                </c:pt>
                <c:pt idx="65">
                  <c:v>Giugno</c:v>
                </c:pt>
                <c:pt idx="66">
                  <c:v>Luglio</c:v>
                </c:pt>
                <c:pt idx="67">
                  <c:v>Agosto</c:v>
                </c:pt>
                <c:pt idx="68">
                  <c:v>Settembre</c:v>
                </c:pt>
                <c:pt idx="69">
                  <c:v>Ottobre</c:v>
                </c:pt>
                <c:pt idx="70">
                  <c:v>Novembre</c:v>
                </c:pt>
                <c:pt idx="71">
                  <c:v>Dicembre</c:v>
                </c:pt>
                <c:pt idx="72">
                  <c:v>Gennaio</c:v>
                </c:pt>
                <c:pt idx="73">
                  <c:v>Febbraio</c:v>
                </c:pt>
                <c:pt idx="74">
                  <c:v>Marzo</c:v>
                </c:pt>
                <c:pt idx="75">
                  <c:v>Aprile</c:v>
                </c:pt>
                <c:pt idx="76">
                  <c:v>Maggio</c:v>
                </c:pt>
                <c:pt idx="77">
                  <c:v>Giugno</c:v>
                </c:pt>
                <c:pt idx="78">
                  <c:v>Luglio</c:v>
                </c:pt>
                <c:pt idx="79">
                  <c:v>Agosto</c:v>
                </c:pt>
                <c:pt idx="80">
                  <c:v>Settembre</c:v>
                </c:pt>
                <c:pt idx="81">
                  <c:v>Ottobre</c:v>
                </c:pt>
                <c:pt idx="82">
                  <c:v>Novembre</c:v>
                </c:pt>
                <c:pt idx="83">
                  <c:v>Dicembre</c:v>
                </c:pt>
                <c:pt idx="84">
                  <c:v>Gennaio</c:v>
                </c:pt>
                <c:pt idx="85">
                  <c:v>Febbraio</c:v>
                </c:pt>
                <c:pt idx="86">
                  <c:v>Marzo</c:v>
                </c:pt>
                <c:pt idx="87">
                  <c:v>Aprile</c:v>
                </c:pt>
                <c:pt idx="88">
                  <c:v>Maggio</c:v>
                </c:pt>
                <c:pt idx="89">
                  <c:v>Giugno</c:v>
                </c:pt>
                <c:pt idx="90">
                  <c:v>Luglio</c:v>
                </c:pt>
                <c:pt idx="91">
                  <c:v>Agosto</c:v>
                </c:pt>
                <c:pt idx="92">
                  <c:v>Settembre</c:v>
                </c:pt>
                <c:pt idx="93">
                  <c:v>Ottobre</c:v>
                </c:pt>
                <c:pt idx="94">
                  <c:v>Novembre</c:v>
                </c:pt>
                <c:pt idx="95">
                  <c:v>Dicembre</c:v>
                </c:pt>
                <c:pt idx="96">
                  <c:v>Gennaio</c:v>
                </c:pt>
                <c:pt idx="97">
                  <c:v>Febbraio</c:v>
                </c:pt>
                <c:pt idx="98">
                  <c:v>Marzo</c:v>
                </c:pt>
                <c:pt idx="99">
                  <c:v>Aprile</c:v>
                </c:pt>
                <c:pt idx="100">
                  <c:v>Maggio</c:v>
                </c:pt>
                <c:pt idx="101">
                  <c:v>Giugno</c:v>
                </c:pt>
                <c:pt idx="102">
                  <c:v>Luglio</c:v>
                </c:pt>
                <c:pt idx="103">
                  <c:v>Agosto</c:v>
                </c:pt>
                <c:pt idx="104">
                  <c:v>Settembre</c:v>
                </c:pt>
                <c:pt idx="105">
                  <c:v>Ottobre</c:v>
                </c:pt>
                <c:pt idx="106">
                  <c:v>Novembre</c:v>
                </c:pt>
                <c:pt idx="107">
                  <c:v>Dicembre</c:v>
                </c:pt>
                <c:pt idx="108">
                  <c:v>Gennaio</c:v>
                </c:pt>
              </c:strCache>
            </c:strRef>
          </c:cat>
          <c:val>
            <c:numRef>
              <c:f>mensile!$C$2:$C$110</c:f>
              <c:numCache>
                <c:formatCode>#,##0</c:formatCode>
                <c:ptCount val="109"/>
                <c:pt idx="0">
                  <c:v>23659</c:v>
                </c:pt>
                <c:pt idx="1">
                  <c:v>27916</c:v>
                </c:pt>
                <c:pt idx="2">
                  <c:v>38195</c:v>
                </c:pt>
                <c:pt idx="3">
                  <c:v>33986</c:v>
                </c:pt>
                <c:pt idx="4">
                  <c:v>43187</c:v>
                </c:pt>
                <c:pt idx="5">
                  <c:v>44366</c:v>
                </c:pt>
                <c:pt idx="6">
                  <c:v>31941</c:v>
                </c:pt>
                <c:pt idx="7">
                  <c:v>13240</c:v>
                </c:pt>
                <c:pt idx="8">
                  <c:v>28194</c:v>
                </c:pt>
                <c:pt idx="9">
                  <c:v>42806</c:v>
                </c:pt>
                <c:pt idx="10">
                  <c:v>40158</c:v>
                </c:pt>
                <c:pt idx="11">
                  <c:v>30806</c:v>
                </c:pt>
                <c:pt idx="12">
                  <c:v>27131</c:v>
                </c:pt>
                <c:pt idx="13">
                  <c:v>33878</c:v>
                </c:pt>
                <c:pt idx="14">
                  <c:v>37933</c:v>
                </c:pt>
                <c:pt idx="15">
                  <c:v>35399</c:v>
                </c:pt>
                <c:pt idx="16">
                  <c:v>46518</c:v>
                </c:pt>
                <c:pt idx="17">
                  <c:v>43004</c:v>
                </c:pt>
                <c:pt idx="18">
                  <c:v>30568</c:v>
                </c:pt>
                <c:pt idx="19">
                  <c:v>12154</c:v>
                </c:pt>
                <c:pt idx="20">
                  <c:v>31166</c:v>
                </c:pt>
                <c:pt idx="21">
                  <c:v>41813</c:v>
                </c:pt>
                <c:pt idx="22">
                  <c:v>35477</c:v>
                </c:pt>
                <c:pt idx="23">
                  <c:v>26918</c:v>
                </c:pt>
                <c:pt idx="24">
                  <c:v>18749</c:v>
                </c:pt>
                <c:pt idx="25">
                  <c:v>25655</c:v>
                </c:pt>
                <c:pt idx="26">
                  <c:v>34670</c:v>
                </c:pt>
                <c:pt idx="27">
                  <c:v>29170</c:v>
                </c:pt>
                <c:pt idx="28">
                  <c:v>39072</c:v>
                </c:pt>
                <c:pt idx="29">
                  <c:v>37495</c:v>
                </c:pt>
                <c:pt idx="30">
                  <c:v>27821</c:v>
                </c:pt>
                <c:pt idx="31">
                  <c:v>11961</c:v>
                </c:pt>
                <c:pt idx="32">
                  <c:v>31360</c:v>
                </c:pt>
                <c:pt idx="33">
                  <c:v>38767</c:v>
                </c:pt>
                <c:pt idx="34">
                  <c:v>42613</c:v>
                </c:pt>
                <c:pt idx="35">
                  <c:v>33516</c:v>
                </c:pt>
                <c:pt idx="36">
                  <c:v>20032</c:v>
                </c:pt>
                <c:pt idx="37">
                  <c:v>29234</c:v>
                </c:pt>
                <c:pt idx="38">
                  <c:v>39702</c:v>
                </c:pt>
                <c:pt idx="39">
                  <c:v>34320</c:v>
                </c:pt>
                <c:pt idx="40">
                  <c:v>45289</c:v>
                </c:pt>
                <c:pt idx="41">
                  <c:v>43390</c:v>
                </c:pt>
                <c:pt idx="42">
                  <c:v>28792</c:v>
                </c:pt>
                <c:pt idx="43">
                  <c:v>12421</c:v>
                </c:pt>
                <c:pt idx="44">
                  <c:v>31185</c:v>
                </c:pt>
                <c:pt idx="45">
                  <c:v>40420</c:v>
                </c:pt>
                <c:pt idx="46">
                  <c:v>42885</c:v>
                </c:pt>
                <c:pt idx="47">
                  <c:v>31786</c:v>
                </c:pt>
                <c:pt idx="48">
                  <c:v>20138</c:v>
                </c:pt>
                <c:pt idx="49">
                  <c:v>29586</c:v>
                </c:pt>
                <c:pt idx="50">
                  <c:v>34791</c:v>
                </c:pt>
                <c:pt idx="51">
                  <c:v>29973</c:v>
                </c:pt>
                <c:pt idx="52">
                  <c:v>40011</c:v>
                </c:pt>
                <c:pt idx="53">
                  <c:v>38952</c:v>
                </c:pt>
                <c:pt idx="54">
                  <c:v>31306</c:v>
                </c:pt>
                <c:pt idx="55">
                  <c:v>14388</c:v>
                </c:pt>
                <c:pt idx="56">
                  <c:v>29299</c:v>
                </c:pt>
                <c:pt idx="57">
                  <c:v>38831</c:v>
                </c:pt>
                <c:pt idx="58">
                  <c:v>34041</c:v>
                </c:pt>
                <c:pt idx="59">
                  <c:v>26880</c:v>
                </c:pt>
                <c:pt idx="60">
                  <c:v>19286</c:v>
                </c:pt>
                <c:pt idx="61">
                  <c:v>27927</c:v>
                </c:pt>
                <c:pt idx="62">
                  <c:v>33898</c:v>
                </c:pt>
                <c:pt idx="63">
                  <c:v>29992</c:v>
                </c:pt>
                <c:pt idx="64">
                  <c:v>34979</c:v>
                </c:pt>
                <c:pt idx="65">
                  <c:v>36773</c:v>
                </c:pt>
                <c:pt idx="66">
                  <c:v>27562</c:v>
                </c:pt>
                <c:pt idx="67">
                  <c:v>11027</c:v>
                </c:pt>
                <c:pt idx="68">
                  <c:v>25490</c:v>
                </c:pt>
                <c:pt idx="69">
                  <c:v>33011</c:v>
                </c:pt>
                <c:pt idx="70">
                  <c:v>26688</c:v>
                </c:pt>
                <c:pt idx="71">
                  <c:v>24057</c:v>
                </c:pt>
                <c:pt idx="72">
                  <c:v>18863</c:v>
                </c:pt>
                <c:pt idx="73">
                  <c:v>20190</c:v>
                </c:pt>
                <c:pt idx="74">
                  <c:v>26443</c:v>
                </c:pt>
                <c:pt idx="75">
                  <c:v>26276</c:v>
                </c:pt>
                <c:pt idx="76">
                  <c:v>32986</c:v>
                </c:pt>
                <c:pt idx="77">
                  <c:v>31747</c:v>
                </c:pt>
                <c:pt idx="78">
                  <c:v>26789</c:v>
                </c:pt>
                <c:pt idx="79">
                  <c:v>10189</c:v>
                </c:pt>
                <c:pt idx="80">
                  <c:v>23465</c:v>
                </c:pt>
                <c:pt idx="81">
                  <c:v>30022</c:v>
                </c:pt>
                <c:pt idx="82">
                  <c:v>30503</c:v>
                </c:pt>
                <c:pt idx="83">
                  <c:v>22497</c:v>
                </c:pt>
                <c:pt idx="84">
                  <c:v>19713</c:v>
                </c:pt>
                <c:pt idx="85">
                  <c:v>21986</c:v>
                </c:pt>
                <c:pt idx="86">
                  <c:v>27066</c:v>
                </c:pt>
                <c:pt idx="87">
                  <c:v>23506</c:v>
                </c:pt>
                <c:pt idx="88">
                  <c:v>30901</c:v>
                </c:pt>
                <c:pt idx="89">
                  <c:v>27385</c:v>
                </c:pt>
                <c:pt idx="90">
                  <c:v>23730</c:v>
                </c:pt>
                <c:pt idx="91">
                  <c:v>9897</c:v>
                </c:pt>
                <c:pt idx="92">
                  <c:v>24093</c:v>
                </c:pt>
                <c:pt idx="93" formatCode="General">
                  <c:v>30202</c:v>
                </c:pt>
                <c:pt idx="94">
                  <c:v>29939</c:v>
                </c:pt>
                <c:pt idx="95">
                  <c:v>23625</c:v>
                </c:pt>
                <c:pt idx="96" formatCode="General">
                  <c:v>19826</c:v>
                </c:pt>
                <c:pt idx="97" formatCode="General">
                  <c:v>24262</c:v>
                </c:pt>
                <c:pt idx="98" formatCode="General">
                  <c:v>29297</c:v>
                </c:pt>
                <c:pt idx="99" formatCode="General">
                  <c:v>25684</c:v>
                </c:pt>
                <c:pt idx="100">
                  <c:v>31415</c:v>
                </c:pt>
                <c:pt idx="101">
                  <c:v>32166</c:v>
                </c:pt>
                <c:pt idx="102">
                  <c:v>29590</c:v>
                </c:pt>
                <c:pt idx="103">
                  <c:v>11284</c:v>
                </c:pt>
                <c:pt idx="104">
                  <c:v>26793</c:v>
                </c:pt>
                <c:pt idx="105">
                  <c:v>33229</c:v>
                </c:pt>
                <c:pt idx="106">
                  <c:v>30954</c:v>
                </c:pt>
                <c:pt idx="107">
                  <c:v>25019</c:v>
                </c:pt>
                <c:pt idx="108">
                  <c:v>19154</c:v>
                </c:pt>
              </c:numCache>
            </c:numRef>
          </c:val>
          <c:smooth val="0"/>
        </c:ser>
        <c:dLbls>
          <c:showLegendKey val="0"/>
          <c:showVal val="0"/>
          <c:showCatName val="0"/>
          <c:showSerName val="0"/>
          <c:showPercent val="0"/>
          <c:showBubbleSize val="0"/>
        </c:dLbls>
        <c:marker val="1"/>
        <c:smooth val="0"/>
        <c:axId val="74472064"/>
        <c:axId val="74490240"/>
      </c:lineChart>
      <c:catAx>
        <c:axId val="74472064"/>
        <c:scaling>
          <c:orientation val="minMax"/>
        </c:scaling>
        <c:delete val="0"/>
        <c:axPos val="b"/>
        <c:numFmt formatCode="General" sourceLinked="1"/>
        <c:majorTickMark val="out"/>
        <c:minorTickMark val="none"/>
        <c:tickLblPos val="nextTo"/>
        <c:txPr>
          <a:bodyPr/>
          <a:lstStyle/>
          <a:p>
            <a:pPr>
              <a:defRPr>
                <a:latin typeface="Verdana" panose="020B0604030504040204" pitchFamily="34" charset="0"/>
                <a:ea typeface="Verdana" panose="020B0604030504040204" pitchFamily="34" charset="0"/>
                <a:cs typeface="Verdana" panose="020B0604030504040204" pitchFamily="34" charset="0"/>
              </a:defRPr>
            </a:pPr>
            <a:endParaRPr lang="it-IT"/>
          </a:p>
        </c:txPr>
        <c:crossAx val="74490240"/>
        <c:crosses val="autoZero"/>
        <c:auto val="1"/>
        <c:lblAlgn val="ctr"/>
        <c:lblOffset val="100"/>
        <c:noMultiLvlLbl val="0"/>
      </c:catAx>
      <c:valAx>
        <c:axId val="74490240"/>
        <c:scaling>
          <c:orientation val="minMax"/>
          <c:min val="5000"/>
        </c:scaling>
        <c:delete val="0"/>
        <c:axPos val="l"/>
        <c:majorGridlines/>
        <c:numFmt formatCode="#,##0" sourceLinked="1"/>
        <c:majorTickMark val="out"/>
        <c:minorTickMark val="none"/>
        <c:tickLblPos val="nextTo"/>
        <c:txPr>
          <a:bodyPr/>
          <a:lstStyle/>
          <a:p>
            <a:pPr>
              <a:defRPr>
                <a:latin typeface="Verdana" panose="020B0604030504040204" pitchFamily="34" charset="0"/>
                <a:ea typeface="Verdana" panose="020B0604030504040204" pitchFamily="34" charset="0"/>
                <a:cs typeface="Verdana" panose="020B0604030504040204" pitchFamily="34" charset="0"/>
              </a:defRPr>
            </a:pPr>
            <a:endParaRPr lang="it-IT"/>
          </a:p>
        </c:txPr>
        <c:crossAx val="74472064"/>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788627749302371E-2"/>
          <c:y val="2.9463074065136013E-2"/>
          <c:w val="0.92294778905461894"/>
          <c:h val="0.78844227567974845"/>
        </c:manualLayout>
      </c:layout>
      <c:lineChart>
        <c:grouping val="standard"/>
        <c:varyColors val="0"/>
        <c:ser>
          <c:idx val="1"/>
          <c:order val="0"/>
          <c:tx>
            <c:strRef>
              <c:f>mensile!$B$13:$B$110</c:f>
              <c:strCache>
                <c:ptCount val="1"/>
                <c:pt idx="0">
                  <c:v>Dicembre Gennaio Febbraio Marzo Aprile Maggio Giugno Luglio Agosto Settembre Ottobre Novembre Dicembre Gennaio Febbraio Marzo Aprile Maggio Giugno Luglio Agosto Settembre Ottobre Novembre Dicembre Gennaio Febbraio Marzo Aprile Maggio Giugno Luglio Agosto </c:v>
                </c:pt>
              </c:strCache>
            </c:strRef>
          </c:tx>
          <c:spPr>
            <a:ln>
              <a:solidFill>
                <a:srgbClr val="002060"/>
              </a:solidFill>
            </a:ln>
          </c:spPr>
          <c:marker>
            <c:symbol val="square"/>
            <c:size val="4"/>
            <c:spPr>
              <a:noFill/>
              <a:ln>
                <a:noFill/>
              </a:ln>
            </c:spPr>
          </c:marker>
          <c:trendline>
            <c:spPr>
              <a:ln w="22225">
                <a:solidFill>
                  <a:srgbClr val="C00000"/>
                </a:solidFill>
              </a:ln>
            </c:spPr>
            <c:trendlineType val="linear"/>
            <c:dispRSqr val="0"/>
            <c:dispEq val="0"/>
          </c:trendline>
          <c:cat>
            <c:strRef>
              <c:f>mensile!$B$13:$B$110</c:f>
              <c:strCache>
                <c:ptCount val="98"/>
                <c:pt idx="0">
                  <c:v>Dicembre</c:v>
                </c:pt>
                <c:pt idx="1">
                  <c:v>Gennaio</c:v>
                </c:pt>
                <c:pt idx="2">
                  <c:v>Febbraio</c:v>
                </c:pt>
                <c:pt idx="3">
                  <c:v>Marzo</c:v>
                </c:pt>
                <c:pt idx="4">
                  <c:v>Aprile</c:v>
                </c:pt>
                <c:pt idx="5">
                  <c:v>Maggio</c:v>
                </c:pt>
                <c:pt idx="6">
                  <c:v>Giugno</c:v>
                </c:pt>
                <c:pt idx="7">
                  <c:v>Luglio</c:v>
                </c:pt>
                <c:pt idx="8">
                  <c:v>Agosto</c:v>
                </c:pt>
                <c:pt idx="9">
                  <c:v>Settembre</c:v>
                </c:pt>
                <c:pt idx="10">
                  <c:v>Ottobre</c:v>
                </c:pt>
                <c:pt idx="11">
                  <c:v>Novembre</c:v>
                </c:pt>
                <c:pt idx="12">
                  <c:v>Dicembre</c:v>
                </c:pt>
                <c:pt idx="13">
                  <c:v>Gennaio</c:v>
                </c:pt>
                <c:pt idx="14">
                  <c:v>Febbraio</c:v>
                </c:pt>
                <c:pt idx="15">
                  <c:v>Marzo</c:v>
                </c:pt>
                <c:pt idx="16">
                  <c:v>Aprile</c:v>
                </c:pt>
                <c:pt idx="17">
                  <c:v>Maggio</c:v>
                </c:pt>
                <c:pt idx="18">
                  <c:v>Giugno</c:v>
                </c:pt>
                <c:pt idx="19">
                  <c:v>Luglio</c:v>
                </c:pt>
                <c:pt idx="20">
                  <c:v>Agosto</c:v>
                </c:pt>
                <c:pt idx="21">
                  <c:v>Settembre</c:v>
                </c:pt>
                <c:pt idx="22">
                  <c:v>Ottobre</c:v>
                </c:pt>
                <c:pt idx="23">
                  <c:v>Novembre</c:v>
                </c:pt>
                <c:pt idx="24">
                  <c:v>Dicembre</c:v>
                </c:pt>
                <c:pt idx="25">
                  <c:v>Gennaio</c:v>
                </c:pt>
                <c:pt idx="26">
                  <c:v>Febbraio</c:v>
                </c:pt>
                <c:pt idx="27">
                  <c:v>Marzo</c:v>
                </c:pt>
                <c:pt idx="28">
                  <c:v>Aprile</c:v>
                </c:pt>
                <c:pt idx="29">
                  <c:v>Maggio</c:v>
                </c:pt>
                <c:pt idx="30">
                  <c:v>Giugno</c:v>
                </c:pt>
                <c:pt idx="31">
                  <c:v>Luglio</c:v>
                </c:pt>
                <c:pt idx="32">
                  <c:v>Agosto</c:v>
                </c:pt>
                <c:pt idx="33">
                  <c:v>Settembre</c:v>
                </c:pt>
                <c:pt idx="34">
                  <c:v>Ottobre</c:v>
                </c:pt>
                <c:pt idx="35">
                  <c:v>Novembre</c:v>
                </c:pt>
                <c:pt idx="36">
                  <c:v>Dicembre</c:v>
                </c:pt>
                <c:pt idx="37">
                  <c:v>Gennaio</c:v>
                </c:pt>
                <c:pt idx="38">
                  <c:v>Febbraio</c:v>
                </c:pt>
                <c:pt idx="39">
                  <c:v>Marzo</c:v>
                </c:pt>
                <c:pt idx="40">
                  <c:v>Aprile</c:v>
                </c:pt>
                <c:pt idx="41">
                  <c:v>Maggio</c:v>
                </c:pt>
                <c:pt idx="42">
                  <c:v>Giugno</c:v>
                </c:pt>
                <c:pt idx="43">
                  <c:v>Luglio</c:v>
                </c:pt>
                <c:pt idx="44">
                  <c:v>Agosto</c:v>
                </c:pt>
                <c:pt idx="45">
                  <c:v>Settembre</c:v>
                </c:pt>
                <c:pt idx="46">
                  <c:v>Ottobre</c:v>
                </c:pt>
                <c:pt idx="47">
                  <c:v>Novembre</c:v>
                </c:pt>
                <c:pt idx="48">
                  <c:v>Dicembre</c:v>
                </c:pt>
                <c:pt idx="49">
                  <c:v>Gennaio</c:v>
                </c:pt>
                <c:pt idx="50">
                  <c:v>Febbraio</c:v>
                </c:pt>
                <c:pt idx="51">
                  <c:v>Marzo</c:v>
                </c:pt>
                <c:pt idx="52">
                  <c:v>Aprile</c:v>
                </c:pt>
                <c:pt idx="53">
                  <c:v>Maggio</c:v>
                </c:pt>
                <c:pt idx="54">
                  <c:v>Giugno</c:v>
                </c:pt>
                <c:pt idx="55">
                  <c:v>Luglio</c:v>
                </c:pt>
                <c:pt idx="56">
                  <c:v>Agosto</c:v>
                </c:pt>
                <c:pt idx="57">
                  <c:v>Settembre</c:v>
                </c:pt>
                <c:pt idx="58">
                  <c:v>Ottobre</c:v>
                </c:pt>
                <c:pt idx="59">
                  <c:v>Novembre</c:v>
                </c:pt>
                <c:pt idx="60">
                  <c:v>Dicembre</c:v>
                </c:pt>
                <c:pt idx="61">
                  <c:v>Gennaio</c:v>
                </c:pt>
                <c:pt idx="62">
                  <c:v>Febbraio</c:v>
                </c:pt>
                <c:pt idx="63">
                  <c:v>Marzo</c:v>
                </c:pt>
                <c:pt idx="64">
                  <c:v>Aprile</c:v>
                </c:pt>
                <c:pt idx="65">
                  <c:v>Maggio</c:v>
                </c:pt>
                <c:pt idx="66">
                  <c:v>Giugno</c:v>
                </c:pt>
                <c:pt idx="67">
                  <c:v>Luglio</c:v>
                </c:pt>
                <c:pt idx="68">
                  <c:v>Agosto</c:v>
                </c:pt>
                <c:pt idx="69">
                  <c:v>Settembre</c:v>
                </c:pt>
                <c:pt idx="70">
                  <c:v>Ottobre</c:v>
                </c:pt>
                <c:pt idx="71">
                  <c:v>Novembre</c:v>
                </c:pt>
                <c:pt idx="72">
                  <c:v>Dicembre</c:v>
                </c:pt>
                <c:pt idx="73">
                  <c:v>Gennaio</c:v>
                </c:pt>
                <c:pt idx="74">
                  <c:v>Febbraio</c:v>
                </c:pt>
                <c:pt idx="75">
                  <c:v>Marzo</c:v>
                </c:pt>
                <c:pt idx="76">
                  <c:v>Aprile</c:v>
                </c:pt>
                <c:pt idx="77">
                  <c:v>Maggio</c:v>
                </c:pt>
                <c:pt idx="78">
                  <c:v>Giugno</c:v>
                </c:pt>
                <c:pt idx="79">
                  <c:v>Luglio</c:v>
                </c:pt>
                <c:pt idx="80">
                  <c:v>Agosto</c:v>
                </c:pt>
                <c:pt idx="81">
                  <c:v>Settembre</c:v>
                </c:pt>
                <c:pt idx="82">
                  <c:v>Ottobre</c:v>
                </c:pt>
                <c:pt idx="83">
                  <c:v>Novembre</c:v>
                </c:pt>
                <c:pt idx="84">
                  <c:v>Dicembre</c:v>
                </c:pt>
                <c:pt idx="85">
                  <c:v>Gennaio</c:v>
                </c:pt>
                <c:pt idx="86">
                  <c:v>Febbraio</c:v>
                </c:pt>
                <c:pt idx="87">
                  <c:v>Marzo</c:v>
                </c:pt>
                <c:pt idx="88">
                  <c:v>Aprile</c:v>
                </c:pt>
                <c:pt idx="89">
                  <c:v>Maggio</c:v>
                </c:pt>
                <c:pt idx="90">
                  <c:v>Giugno</c:v>
                </c:pt>
                <c:pt idx="91">
                  <c:v>Luglio</c:v>
                </c:pt>
                <c:pt idx="92">
                  <c:v>Agosto</c:v>
                </c:pt>
                <c:pt idx="93">
                  <c:v>Settembre</c:v>
                </c:pt>
                <c:pt idx="94">
                  <c:v>Ottobre</c:v>
                </c:pt>
                <c:pt idx="95">
                  <c:v>Novembre</c:v>
                </c:pt>
                <c:pt idx="96">
                  <c:v>Dicembre</c:v>
                </c:pt>
                <c:pt idx="97">
                  <c:v>Gennaio</c:v>
                </c:pt>
              </c:strCache>
            </c:strRef>
          </c:cat>
          <c:val>
            <c:numRef>
              <c:f>mensile!$D$13:$D$110</c:f>
              <c:numCache>
                <c:formatCode>#,##0</c:formatCode>
                <c:ptCount val="98"/>
                <c:pt idx="0">
                  <c:v>33204.5</c:v>
                </c:pt>
                <c:pt idx="1">
                  <c:v>33493.833333333336</c:v>
                </c:pt>
                <c:pt idx="2">
                  <c:v>33990.666666666664</c:v>
                </c:pt>
                <c:pt idx="3">
                  <c:v>33968.833333333336</c:v>
                </c:pt>
                <c:pt idx="4">
                  <c:v>34086.583333333336</c:v>
                </c:pt>
                <c:pt idx="5">
                  <c:v>34364.166666666664</c:v>
                </c:pt>
                <c:pt idx="6">
                  <c:v>34250.666666666664</c:v>
                </c:pt>
                <c:pt idx="7">
                  <c:v>34136.25</c:v>
                </c:pt>
                <c:pt idx="8">
                  <c:v>34045.75</c:v>
                </c:pt>
                <c:pt idx="9">
                  <c:v>34293.416666666664</c:v>
                </c:pt>
                <c:pt idx="10">
                  <c:v>34210.666666666664</c:v>
                </c:pt>
                <c:pt idx="11">
                  <c:v>33820.583333333336</c:v>
                </c:pt>
                <c:pt idx="12">
                  <c:v>33496.583333333336</c:v>
                </c:pt>
                <c:pt idx="13">
                  <c:v>32798.083333333336</c:v>
                </c:pt>
                <c:pt idx="14">
                  <c:v>32112.833333333332</c:v>
                </c:pt>
                <c:pt idx="15">
                  <c:v>31840.916666666668</c:v>
                </c:pt>
                <c:pt idx="16">
                  <c:v>31321.833333333332</c:v>
                </c:pt>
                <c:pt idx="17">
                  <c:v>30701.333333333332</c:v>
                </c:pt>
                <c:pt idx="18">
                  <c:v>30242.25</c:v>
                </c:pt>
                <c:pt idx="19">
                  <c:v>30013.333333333332</c:v>
                </c:pt>
                <c:pt idx="20">
                  <c:v>29997.25</c:v>
                </c:pt>
                <c:pt idx="21">
                  <c:v>30013.416666666668</c:v>
                </c:pt>
                <c:pt idx="22">
                  <c:v>29759.583333333332</c:v>
                </c:pt>
                <c:pt idx="23">
                  <c:v>30354.25</c:v>
                </c:pt>
                <c:pt idx="24">
                  <c:v>30904.083333333332</c:v>
                </c:pt>
                <c:pt idx="25">
                  <c:v>31011</c:v>
                </c:pt>
                <c:pt idx="26">
                  <c:v>31309.25</c:v>
                </c:pt>
                <c:pt idx="27">
                  <c:v>31728.583333333332</c:v>
                </c:pt>
                <c:pt idx="28">
                  <c:v>32157.75</c:v>
                </c:pt>
                <c:pt idx="29">
                  <c:v>32675.833333333332</c:v>
                </c:pt>
                <c:pt idx="30">
                  <c:v>33167.083333333336</c:v>
                </c:pt>
                <c:pt idx="31">
                  <c:v>33248</c:v>
                </c:pt>
                <c:pt idx="32">
                  <c:v>33286.333333333336</c:v>
                </c:pt>
                <c:pt idx="33">
                  <c:v>33271.75</c:v>
                </c:pt>
                <c:pt idx="34">
                  <c:v>33409.5</c:v>
                </c:pt>
                <c:pt idx="35">
                  <c:v>33432.166666666664</c:v>
                </c:pt>
                <c:pt idx="36">
                  <c:v>33288</c:v>
                </c:pt>
                <c:pt idx="37">
                  <c:v>33296.833333333336</c:v>
                </c:pt>
                <c:pt idx="38">
                  <c:v>33326.166666666664</c:v>
                </c:pt>
                <c:pt idx="39">
                  <c:v>32916.916666666664</c:v>
                </c:pt>
                <c:pt idx="40">
                  <c:v>32554.666666666668</c:v>
                </c:pt>
                <c:pt idx="41">
                  <c:v>32114.833333333332</c:v>
                </c:pt>
                <c:pt idx="42">
                  <c:v>31745</c:v>
                </c:pt>
                <c:pt idx="43">
                  <c:v>31954.5</c:v>
                </c:pt>
                <c:pt idx="44">
                  <c:v>32118.416666666668</c:v>
                </c:pt>
                <c:pt idx="45">
                  <c:v>31961.25</c:v>
                </c:pt>
                <c:pt idx="46">
                  <c:v>31828.833333333332</c:v>
                </c:pt>
                <c:pt idx="47">
                  <c:v>31091.833333333332</c:v>
                </c:pt>
                <c:pt idx="48">
                  <c:v>30683</c:v>
                </c:pt>
                <c:pt idx="49">
                  <c:v>30612</c:v>
                </c:pt>
                <c:pt idx="50">
                  <c:v>30473.75</c:v>
                </c:pt>
                <c:pt idx="51">
                  <c:v>30399.333333333332</c:v>
                </c:pt>
                <c:pt idx="52">
                  <c:v>30400.916666666668</c:v>
                </c:pt>
                <c:pt idx="53">
                  <c:v>29981.583333333332</c:v>
                </c:pt>
                <c:pt idx="54">
                  <c:v>29800</c:v>
                </c:pt>
                <c:pt idx="55">
                  <c:v>29488</c:v>
                </c:pt>
                <c:pt idx="56">
                  <c:v>29207.916666666668</c:v>
                </c:pt>
                <c:pt idx="57">
                  <c:v>28890.5</c:v>
                </c:pt>
                <c:pt idx="58">
                  <c:v>28405.5</c:v>
                </c:pt>
                <c:pt idx="59">
                  <c:v>27792.75</c:v>
                </c:pt>
                <c:pt idx="60">
                  <c:v>27557.5</c:v>
                </c:pt>
                <c:pt idx="61">
                  <c:v>27522.25</c:v>
                </c:pt>
                <c:pt idx="62">
                  <c:v>26877.5</c:v>
                </c:pt>
                <c:pt idx="63">
                  <c:v>26256.25</c:v>
                </c:pt>
                <c:pt idx="64">
                  <c:v>25946.583333333332</c:v>
                </c:pt>
                <c:pt idx="65">
                  <c:v>25780.5</c:v>
                </c:pt>
                <c:pt idx="66">
                  <c:v>25361.666666666668</c:v>
                </c:pt>
                <c:pt idx="67">
                  <c:v>25297.25</c:v>
                </c:pt>
                <c:pt idx="68">
                  <c:v>25227.416666666668</c:v>
                </c:pt>
                <c:pt idx="69">
                  <c:v>25058.666666666668</c:v>
                </c:pt>
                <c:pt idx="70">
                  <c:v>24809.583333333332</c:v>
                </c:pt>
                <c:pt idx="71">
                  <c:v>25127.5</c:v>
                </c:pt>
                <c:pt idx="72">
                  <c:v>24997.5</c:v>
                </c:pt>
                <c:pt idx="73">
                  <c:v>25068.333333333332</c:v>
                </c:pt>
                <c:pt idx="74">
                  <c:v>25218</c:v>
                </c:pt>
                <c:pt idx="75">
                  <c:v>25269.916666666668</c:v>
                </c:pt>
                <c:pt idx="76">
                  <c:v>25039.083333333332</c:v>
                </c:pt>
                <c:pt idx="77">
                  <c:v>24865.333333333332</c:v>
                </c:pt>
                <c:pt idx="78">
                  <c:v>24501.833333333332</c:v>
                </c:pt>
                <c:pt idx="79">
                  <c:v>24246.916666666668</c:v>
                </c:pt>
                <c:pt idx="80">
                  <c:v>24222.583333333332</c:v>
                </c:pt>
                <c:pt idx="81">
                  <c:v>24274.916666666668</c:v>
                </c:pt>
                <c:pt idx="82">
                  <c:v>24289.916666666668</c:v>
                </c:pt>
                <c:pt idx="83">
                  <c:v>24242.916666666668</c:v>
                </c:pt>
                <c:pt idx="84">
                  <c:v>24336.916666666668</c:v>
                </c:pt>
                <c:pt idx="85">
                  <c:v>24346.333333333332</c:v>
                </c:pt>
                <c:pt idx="86">
                  <c:v>24536</c:v>
                </c:pt>
                <c:pt idx="87">
                  <c:v>24721.916666666668</c:v>
                </c:pt>
                <c:pt idx="88">
                  <c:v>24903.416666666668</c:v>
                </c:pt>
                <c:pt idx="89">
                  <c:v>24946.25</c:v>
                </c:pt>
                <c:pt idx="90">
                  <c:v>25344.666666666668</c:v>
                </c:pt>
                <c:pt idx="91">
                  <c:v>25833</c:v>
                </c:pt>
                <c:pt idx="92">
                  <c:v>25948.583333333332</c:v>
                </c:pt>
                <c:pt idx="93">
                  <c:v>26173.583333333332</c:v>
                </c:pt>
                <c:pt idx="94">
                  <c:v>26425.833333333332</c:v>
                </c:pt>
                <c:pt idx="95">
                  <c:v>26510.416666666668</c:v>
                </c:pt>
                <c:pt idx="96">
                  <c:v>26626.583333333332</c:v>
                </c:pt>
                <c:pt idx="97">
                  <c:v>26570.583333333332</c:v>
                </c:pt>
              </c:numCache>
            </c:numRef>
          </c:val>
          <c:smooth val="0"/>
        </c:ser>
        <c:dLbls>
          <c:showLegendKey val="0"/>
          <c:showVal val="0"/>
          <c:showCatName val="0"/>
          <c:showSerName val="0"/>
          <c:showPercent val="0"/>
          <c:showBubbleSize val="0"/>
        </c:dLbls>
        <c:marker val="1"/>
        <c:smooth val="0"/>
        <c:axId val="7012352"/>
        <c:axId val="7013888"/>
      </c:lineChart>
      <c:catAx>
        <c:axId val="7012352"/>
        <c:scaling>
          <c:orientation val="minMax"/>
        </c:scaling>
        <c:delete val="0"/>
        <c:axPos val="b"/>
        <c:numFmt formatCode="General" sourceLinked="1"/>
        <c:majorTickMark val="out"/>
        <c:minorTickMark val="none"/>
        <c:tickLblPos val="nextTo"/>
        <c:txPr>
          <a:bodyPr/>
          <a:lstStyle/>
          <a:p>
            <a:pPr>
              <a:defRPr>
                <a:latin typeface="Verdana" panose="020B0604030504040204" pitchFamily="34" charset="0"/>
                <a:ea typeface="Verdana" panose="020B0604030504040204" pitchFamily="34" charset="0"/>
                <a:cs typeface="Verdana" panose="020B0604030504040204" pitchFamily="34" charset="0"/>
              </a:defRPr>
            </a:pPr>
            <a:endParaRPr lang="it-IT"/>
          </a:p>
        </c:txPr>
        <c:crossAx val="7013888"/>
        <c:crosses val="autoZero"/>
        <c:auto val="0"/>
        <c:lblAlgn val="ctr"/>
        <c:lblOffset val="100"/>
        <c:noMultiLvlLbl val="0"/>
      </c:catAx>
      <c:valAx>
        <c:axId val="7013888"/>
        <c:scaling>
          <c:orientation val="minMax"/>
          <c:min val="5000"/>
        </c:scaling>
        <c:delete val="0"/>
        <c:axPos val="l"/>
        <c:majorGridlines/>
        <c:numFmt formatCode="#,##0" sourceLinked="1"/>
        <c:majorTickMark val="none"/>
        <c:minorTickMark val="none"/>
        <c:tickLblPos val="nextTo"/>
        <c:spPr>
          <a:ln w="9525">
            <a:solidFill>
              <a:schemeClr val="bg1">
                <a:lumMod val="65000"/>
              </a:schemeClr>
            </a:solidFill>
          </a:ln>
        </c:spPr>
        <c:txPr>
          <a:bodyPr/>
          <a:lstStyle/>
          <a:p>
            <a:pPr>
              <a:defRPr sz="1000">
                <a:latin typeface="Verdana" panose="020B0604030504040204" pitchFamily="34" charset="0"/>
                <a:ea typeface="Verdana" panose="020B0604030504040204" pitchFamily="34" charset="0"/>
                <a:cs typeface="Verdana" panose="020B0604030504040204" pitchFamily="34" charset="0"/>
              </a:defRPr>
            </a:pPr>
            <a:endParaRPr lang="it-IT"/>
          </a:p>
        </c:txPr>
        <c:crossAx val="7012352"/>
        <c:crosses val="autoZero"/>
        <c:crossBetween val="between"/>
      </c:valAx>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2514" name="Rectangle 2"/>
          <p:cNvSpPr>
            <a:spLocks noGrp="1" noChangeArrowheads="1"/>
          </p:cNvSpPr>
          <p:nvPr>
            <p:ph type="hdr" sz="quarter"/>
          </p:nvPr>
        </p:nvSpPr>
        <p:spPr bwMode="auto">
          <a:xfrm>
            <a:off x="0" y="1"/>
            <a:ext cx="2946400" cy="496888"/>
          </a:xfrm>
          <a:prstGeom prst="rect">
            <a:avLst/>
          </a:prstGeom>
          <a:noFill/>
          <a:ln w="9525">
            <a:noFill/>
            <a:miter lim="800000"/>
            <a:headEnd/>
            <a:tailEnd/>
          </a:ln>
        </p:spPr>
        <p:txBody>
          <a:bodyPr vert="horz" wrap="square" lIns="91498" tIns="45749" rIns="91498" bIns="45749" numCol="1" anchor="t" anchorCtr="0" compatLnSpc="1">
            <a:prstTxWarp prst="textNoShape">
              <a:avLst/>
            </a:prstTxWarp>
          </a:bodyPr>
          <a:lstStyle>
            <a:lvl1pPr algn="l">
              <a:defRPr sz="1200" b="0">
                <a:latin typeface="Arial" charset="0"/>
                <a:cs typeface="+mn-cs"/>
              </a:defRPr>
            </a:lvl1pPr>
          </a:lstStyle>
          <a:p>
            <a:pPr>
              <a:defRPr/>
            </a:pPr>
            <a:endParaRPr lang="en-US"/>
          </a:p>
        </p:txBody>
      </p:sp>
      <p:sp>
        <p:nvSpPr>
          <p:cNvPr id="192515" name="Rectangle 3"/>
          <p:cNvSpPr>
            <a:spLocks noGrp="1" noChangeArrowheads="1"/>
          </p:cNvSpPr>
          <p:nvPr>
            <p:ph type="dt" sz="quarter" idx="1"/>
          </p:nvPr>
        </p:nvSpPr>
        <p:spPr bwMode="auto">
          <a:xfrm>
            <a:off x="3849688" y="1"/>
            <a:ext cx="2946400" cy="496888"/>
          </a:xfrm>
          <a:prstGeom prst="rect">
            <a:avLst/>
          </a:prstGeom>
          <a:noFill/>
          <a:ln w="9525">
            <a:noFill/>
            <a:miter lim="800000"/>
            <a:headEnd/>
            <a:tailEnd/>
          </a:ln>
        </p:spPr>
        <p:txBody>
          <a:bodyPr vert="horz" wrap="square" lIns="91498" tIns="45749" rIns="91498" bIns="45749" numCol="1" anchor="t" anchorCtr="0" compatLnSpc="1">
            <a:prstTxWarp prst="textNoShape">
              <a:avLst/>
            </a:prstTxWarp>
          </a:bodyPr>
          <a:lstStyle>
            <a:lvl1pPr algn="r">
              <a:defRPr sz="1200" b="0">
                <a:latin typeface="Arial" charset="0"/>
                <a:cs typeface="+mn-cs"/>
              </a:defRPr>
            </a:lvl1pPr>
          </a:lstStyle>
          <a:p>
            <a:pPr>
              <a:defRPr/>
            </a:pPr>
            <a:endParaRPr lang="en-US"/>
          </a:p>
        </p:txBody>
      </p:sp>
      <p:sp>
        <p:nvSpPr>
          <p:cNvPr id="192516" name="Rectangle 4"/>
          <p:cNvSpPr>
            <a:spLocks noGrp="1" noChangeArrowheads="1"/>
          </p:cNvSpPr>
          <p:nvPr>
            <p:ph type="ftr" sz="quarter" idx="2"/>
          </p:nvPr>
        </p:nvSpPr>
        <p:spPr bwMode="auto">
          <a:xfrm>
            <a:off x="0" y="9429751"/>
            <a:ext cx="2946400" cy="496888"/>
          </a:xfrm>
          <a:prstGeom prst="rect">
            <a:avLst/>
          </a:prstGeom>
          <a:noFill/>
          <a:ln w="9525">
            <a:noFill/>
            <a:miter lim="800000"/>
            <a:headEnd/>
            <a:tailEnd/>
          </a:ln>
        </p:spPr>
        <p:txBody>
          <a:bodyPr vert="horz" wrap="square" lIns="91498" tIns="45749" rIns="91498" bIns="45749" numCol="1" anchor="b" anchorCtr="0" compatLnSpc="1">
            <a:prstTxWarp prst="textNoShape">
              <a:avLst/>
            </a:prstTxWarp>
          </a:bodyPr>
          <a:lstStyle>
            <a:lvl1pPr algn="l">
              <a:defRPr sz="1200" b="0">
                <a:latin typeface="Arial" charset="0"/>
                <a:cs typeface="+mn-cs"/>
              </a:defRPr>
            </a:lvl1pPr>
          </a:lstStyle>
          <a:p>
            <a:pPr>
              <a:defRPr/>
            </a:pPr>
            <a:endParaRPr lang="en-US"/>
          </a:p>
        </p:txBody>
      </p:sp>
      <p:sp>
        <p:nvSpPr>
          <p:cNvPr id="192517" name="Rectangle 5"/>
          <p:cNvSpPr>
            <a:spLocks noGrp="1" noChangeArrowheads="1"/>
          </p:cNvSpPr>
          <p:nvPr>
            <p:ph type="sldNum" sz="quarter" idx="3"/>
          </p:nvPr>
        </p:nvSpPr>
        <p:spPr bwMode="auto">
          <a:xfrm>
            <a:off x="3849688" y="9429751"/>
            <a:ext cx="2946400" cy="496888"/>
          </a:xfrm>
          <a:prstGeom prst="rect">
            <a:avLst/>
          </a:prstGeom>
          <a:noFill/>
          <a:ln w="9525">
            <a:noFill/>
            <a:miter lim="800000"/>
            <a:headEnd/>
            <a:tailEnd/>
          </a:ln>
        </p:spPr>
        <p:txBody>
          <a:bodyPr vert="horz" wrap="square" lIns="91498" tIns="45749" rIns="91498" bIns="45749" numCol="1" anchor="b" anchorCtr="0" compatLnSpc="1">
            <a:prstTxWarp prst="textNoShape">
              <a:avLst/>
            </a:prstTxWarp>
          </a:bodyPr>
          <a:lstStyle>
            <a:lvl1pPr algn="r">
              <a:defRPr sz="1200" b="0">
                <a:latin typeface="Arial" charset="0"/>
                <a:cs typeface="+mn-cs"/>
              </a:defRPr>
            </a:lvl1pPr>
          </a:lstStyle>
          <a:p>
            <a:pPr>
              <a:defRPr/>
            </a:pPr>
            <a:fld id="{34CA06CC-DF2B-4766-BFC7-FDC658E828BC}" type="slidenum">
              <a:rPr lang="it-IT"/>
              <a:pPr>
                <a:defRPr/>
              </a:pPr>
              <a:t>‹N›</a:t>
            </a:fld>
            <a:endParaRPr lang="it-IT"/>
          </a:p>
        </p:txBody>
      </p:sp>
    </p:spTree>
    <p:extLst>
      <p:ext uri="{BB962C8B-B14F-4D97-AF65-F5344CB8AC3E}">
        <p14:creationId xmlns:p14="http://schemas.microsoft.com/office/powerpoint/2010/main" val="13256041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1"/>
            <a:ext cx="2946400" cy="496888"/>
          </a:xfrm>
          <a:prstGeom prst="rect">
            <a:avLst/>
          </a:prstGeom>
          <a:noFill/>
          <a:ln w="9525">
            <a:noFill/>
            <a:miter lim="800000"/>
            <a:headEnd/>
            <a:tailEnd/>
          </a:ln>
        </p:spPr>
        <p:txBody>
          <a:bodyPr vert="horz" wrap="square" lIns="91498" tIns="45749" rIns="91498" bIns="45749" numCol="1" anchor="t" anchorCtr="0" compatLnSpc="1">
            <a:prstTxWarp prst="textNoShape">
              <a:avLst/>
            </a:prstTxWarp>
          </a:bodyPr>
          <a:lstStyle>
            <a:lvl1pPr algn="l">
              <a:defRPr sz="1200" b="0">
                <a:latin typeface="Arial" charset="0"/>
                <a:cs typeface="+mn-cs"/>
              </a:defRPr>
            </a:lvl1pPr>
          </a:lstStyle>
          <a:p>
            <a:pPr>
              <a:defRPr/>
            </a:pPr>
            <a:endParaRPr lang="en-US"/>
          </a:p>
        </p:txBody>
      </p:sp>
      <p:sp>
        <p:nvSpPr>
          <p:cNvPr id="9219" name="Rectangle 3"/>
          <p:cNvSpPr>
            <a:spLocks noGrp="1" noChangeArrowheads="1"/>
          </p:cNvSpPr>
          <p:nvPr>
            <p:ph type="dt" idx="1"/>
          </p:nvPr>
        </p:nvSpPr>
        <p:spPr bwMode="auto">
          <a:xfrm>
            <a:off x="3849688" y="1"/>
            <a:ext cx="2946400" cy="496888"/>
          </a:xfrm>
          <a:prstGeom prst="rect">
            <a:avLst/>
          </a:prstGeom>
          <a:noFill/>
          <a:ln w="9525">
            <a:noFill/>
            <a:miter lim="800000"/>
            <a:headEnd/>
            <a:tailEnd/>
          </a:ln>
        </p:spPr>
        <p:txBody>
          <a:bodyPr vert="horz" wrap="square" lIns="91498" tIns="45749" rIns="91498" bIns="45749" numCol="1" anchor="t" anchorCtr="0" compatLnSpc="1">
            <a:prstTxWarp prst="textNoShape">
              <a:avLst/>
            </a:prstTxWarp>
          </a:bodyPr>
          <a:lstStyle>
            <a:lvl1pPr algn="r">
              <a:defRPr sz="1200" b="0">
                <a:latin typeface="Arial" charset="0"/>
                <a:cs typeface="+mn-cs"/>
              </a:defRPr>
            </a:lvl1pPr>
          </a:lstStyle>
          <a:p>
            <a:pPr>
              <a:defRPr/>
            </a:pPr>
            <a:endParaRPr lang="en-US"/>
          </a:p>
        </p:txBody>
      </p:sp>
      <p:sp>
        <p:nvSpPr>
          <p:cNvPr id="9220" name="Rectangle 4"/>
          <p:cNvSpPr>
            <a:spLocks noGrp="1" noRot="1" noChangeAspect="1" noChangeArrowheads="1" noTextEdit="1"/>
          </p:cNvSpPr>
          <p:nvPr>
            <p:ph type="sldImg" idx="2"/>
          </p:nvPr>
        </p:nvSpPr>
        <p:spPr bwMode="auto">
          <a:xfrm>
            <a:off x="917575" y="742950"/>
            <a:ext cx="4964113"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679450" y="4714875"/>
            <a:ext cx="5438775" cy="4470400"/>
          </a:xfrm>
          <a:prstGeom prst="rect">
            <a:avLst/>
          </a:prstGeom>
          <a:noFill/>
          <a:ln w="9525">
            <a:noFill/>
            <a:miter lim="800000"/>
            <a:headEnd/>
            <a:tailEnd/>
          </a:ln>
        </p:spPr>
        <p:txBody>
          <a:bodyPr vert="horz" wrap="square" lIns="91498" tIns="45749" rIns="91498" bIns="45749"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9222" name="Rectangle 6"/>
          <p:cNvSpPr>
            <a:spLocks noGrp="1" noChangeArrowheads="1"/>
          </p:cNvSpPr>
          <p:nvPr>
            <p:ph type="ftr" sz="quarter" idx="4"/>
          </p:nvPr>
        </p:nvSpPr>
        <p:spPr bwMode="auto">
          <a:xfrm>
            <a:off x="0" y="9429751"/>
            <a:ext cx="2946400" cy="496888"/>
          </a:xfrm>
          <a:prstGeom prst="rect">
            <a:avLst/>
          </a:prstGeom>
          <a:noFill/>
          <a:ln w="9525">
            <a:noFill/>
            <a:miter lim="800000"/>
            <a:headEnd/>
            <a:tailEnd/>
          </a:ln>
        </p:spPr>
        <p:txBody>
          <a:bodyPr vert="horz" wrap="square" lIns="91498" tIns="45749" rIns="91498" bIns="45749" numCol="1" anchor="b" anchorCtr="0" compatLnSpc="1">
            <a:prstTxWarp prst="textNoShape">
              <a:avLst/>
            </a:prstTxWarp>
          </a:bodyPr>
          <a:lstStyle>
            <a:lvl1pPr algn="l">
              <a:defRPr sz="1200" b="0">
                <a:latin typeface="Arial" charset="0"/>
                <a:cs typeface="+mn-cs"/>
              </a:defRPr>
            </a:lvl1pPr>
          </a:lstStyle>
          <a:p>
            <a:pPr>
              <a:defRPr/>
            </a:pPr>
            <a:endParaRPr lang="en-US"/>
          </a:p>
        </p:txBody>
      </p:sp>
      <p:sp>
        <p:nvSpPr>
          <p:cNvPr id="9223" name="Rectangle 7"/>
          <p:cNvSpPr>
            <a:spLocks noGrp="1" noChangeArrowheads="1"/>
          </p:cNvSpPr>
          <p:nvPr>
            <p:ph type="sldNum" sz="quarter" idx="5"/>
          </p:nvPr>
        </p:nvSpPr>
        <p:spPr bwMode="auto">
          <a:xfrm>
            <a:off x="3849688" y="9429751"/>
            <a:ext cx="2946400" cy="496888"/>
          </a:xfrm>
          <a:prstGeom prst="rect">
            <a:avLst/>
          </a:prstGeom>
          <a:noFill/>
          <a:ln w="9525">
            <a:noFill/>
            <a:miter lim="800000"/>
            <a:headEnd/>
            <a:tailEnd/>
          </a:ln>
        </p:spPr>
        <p:txBody>
          <a:bodyPr vert="horz" wrap="square" lIns="91498" tIns="45749" rIns="91498" bIns="45749" numCol="1" anchor="b" anchorCtr="0" compatLnSpc="1">
            <a:prstTxWarp prst="textNoShape">
              <a:avLst/>
            </a:prstTxWarp>
          </a:bodyPr>
          <a:lstStyle>
            <a:lvl1pPr algn="r">
              <a:defRPr sz="1200" b="0">
                <a:latin typeface="Arial" charset="0"/>
                <a:cs typeface="+mn-cs"/>
              </a:defRPr>
            </a:lvl1pPr>
          </a:lstStyle>
          <a:p>
            <a:pPr>
              <a:defRPr/>
            </a:pPr>
            <a:fld id="{1C1303C6-5D75-4EB5-AB33-C6E03672B972}" type="slidenum">
              <a:rPr lang="it-IT"/>
              <a:pPr>
                <a:defRPr/>
              </a:pPr>
              <a:t>‹N›</a:t>
            </a:fld>
            <a:endParaRPr lang="it-IT"/>
          </a:p>
        </p:txBody>
      </p:sp>
    </p:spTree>
    <p:extLst>
      <p:ext uri="{BB962C8B-B14F-4D97-AF65-F5344CB8AC3E}">
        <p14:creationId xmlns:p14="http://schemas.microsoft.com/office/powerpoint/2010/main" val="6717960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467B8966-1211-4F81-BE43-6E7236B1023C}" type="slidenum">
              <a:rPr lang="it-IT" smtClean="0"/>
              <a:pPr>
                <a:defRPr/>
              </a:pPr>
              <a:t>2</a:t>
            </a:fld>
            <a:endParaRPr lang="it-IT" smtClean="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it-IT"/>
          </a:p>
        </p:txBody>
      </p:sp>
    </p:spTree>
    <p:extLst>
      <p:ext uri="{BB962C8B-B14F-4D97-AF65-F5344CB8AC3E}">
        <p14:creationId xmlns:p14="http://schemas.microsoft.com/office/powerpoint/2010/main" val="3207383598"/>
      </p:ext>
    </p:extLst>
  </p:cSld>
  <p:clrMapOvr>
    <a:masterClrMapping/>
  </p:clrMapOvr>
  <p:transition spd="med">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736176967"/>
      </p:ext>
    </p:extLst>
  </p:cSld>
  <p:clrMapOvr>
    <a:masterClrMapping/>
  </p:clrMapOvr>
  <p:transition spd="med">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638"/>
            <a:ext cx="2133600" cy="5211762"/>
          </a:xfrm>
          <a:prstGeom prst="rect">
            <a:avLst/>
          </a:prstGeo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152400" y="274638"/>
            <a:ext cx="6248400" cy="5211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495779852"/>
      </p:ext>
    </p:extLst>
  </p:cSld>
  <p:clrMapOvr>
    <a:masterClrMapping/>
  </p:clrMapOvr>
  <p:transition spd="med">
    <p:strips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Table Placeholder 2"/>
          <p:cNvSpPr>
            <a:spLocks noGrp="1"/>
          </p:cNvSpPr>
          <p:nvPr>
            <p:ph type="tbl" idx="1"/>
          </p:nvPr>
        </p:nvSpPr>
        <p:spPr>
          <a:xfrm>
            <a:off x="152400" y="1371600"/>
            <a:ext cx="7772400" cy="4114800"/>
          </a:xfrm>
        </p:spPr>
        <p:txBody>
          <a:bodyPr/>
          <a:lstStyle/>
          <a:p>
            <a:pPr lvl="0"/>
            <a:endParaRPr lang="it-IT" noProof="0" smtClean="0"/>
          </a:p>
        </p:txBody>
      </p:sp>
    </p:spTree>
    <p:extLst>
      <p:ext uri="{BB962C8B-B14F-4D97-AF65-F5344CB8AC3E}">
        <p14:creationId xmlns:p14="http://schemas.microsoft.com/office/powerpoint/2010/main" val="2665872679"/>
      </p:ext>
    </p:extLst>
  </p:cSld>
  <p:clrMapOvr>
    <a:masterClrMapping/>
  </p:clrMapOvr>
  <p:transition spd="med">
    <p:strips dir="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it-IT"/>
          </a:p>
        </p:txBody>
      </p:sp>
    </p:spTree>
    <p:extLst>
      <p:ext uri="{BB962C8B-B14F-4D97-AF65-F5344CB8AC3E}">
        <p14:creationId xmlns:p14="http://schemas.microsoft.com/office/powerpoint/2010/main" val="2278589816"/>
      </p:ext>
    </p:extLst>
  </p:cSld>
  <p:clrMapOvr>
    <a:masterClrMapping/>
  </p:clrMapOvr>
  <p:transition spd="med">
    <p:strips dir="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477826689"/>
      </p:ext>
    </p:extLst>
  </p:cSld>
  <p:clrMapOvr>
    <a:masterClrMapping/>
  </p:clrMapOvr>
  <p:transition spd="med">
    <p:strips dir="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79306583"/>
      </p:ext>
    </p:extLst>
  </p:cSld>
  <p:clrMapOvr>
    <a:masterClrMapping/>
  </p:clrMapOvr>
  <p:transition spd="med">
    <p:strips dir="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Content Placeholder 2"/>
          <p:cNvSpPr>
            <a:spLocks noGrp="1"/>
          </p:cNvSpPr>
          <p:nvPr>
            <p:ph sz="half" idx="1"/>
          </p:nvPr>
        </p:nvSpPr>
        <p:spPr>
          <a:xfrm>
            <a:off x="1524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114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134450887"/>
      </p:ext>
    </p:extLst>
  </p:cSld>
  <p:clrMapOvr>
    <a:masterClrMapping/>
  </p:clrMapOvr>
  <p:transition spd="med">
    <p:strips dir="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2782738116"/>
      </p:ext>
    </p:extLst>
  </p:cSld>
  <p:clrMapOvr>
    <a:masterClrMapping/>
  </p:clrMapOvr>
  <p:transition spd="med">
    <p:strips dir="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Tree>
    <p:extLst>
      <p:ext uri="{BB962C8B-B14F-4D97-AF65-F5344CB8AC3E}">
        <p14:creationId xmlns:p14="http://schemas.microsoft.com/office/powerpoint/2010/main" val="3317409807"/>
      </p:ext>
    </p:extLst>
  </p:cSld>
  <p:clrMapOvr>
    <a:masterClrMapping/>
  </p:clrMapOvr>
  <p:transition spd="med">
    <p:strips dir="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5837974"/>
      </p:ext>
    </p:extLst>
  </p:cSld>
  <p:clrMapOvr>
    <a:masterClrMapping/>
  </p:clrMapOvr>
  <p:transition spd="med">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3531459494"/>
      </p:ext>
    </p:extLst>
  </p:cSld>
  <p:clrMapOvr>
    <a:masterClrMapping/>
  </p:clrMapOvr>
  <p:transition spd="med">
    <p:strips dir="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9954045"/>
      </p:ext>
    </p:extLst>
  </p:cSld>
  <p:clrMapOvr>
    <a:masterClrMapping/>
  </p:clrMapOvr>
  <p:transition spd="med">
    <p:strips dir="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60230347"/>
      </p:ext>
    </p:extLst>
  </p:cSld>
  <p:clrMapOvr>
    <a:masterClrMapping/>
  </p:clrMapOvr>
  <p:transition spd="med">
    <p:strips dir="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3151677282"/>
      </p:ext>
    </p:extLst>
  </p:cSld>
  <p:clrMapOvr>
    <a:masterClrMapping/>
  </p:clrMapOvr>
  <p:transition spd="med">
    <p:strips dir="rd"/>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638"/>
            <a:ext cx="2133600" cy="5211762"/>
          </a:xfrm>
          <a:prstGeom prst="rect">
            <a:avLst/>
          </a:prstGeo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152400" y="274638"/>
            <a:ext cx="6248400" cy="5211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681808767"/>
      </p:ext>
    </p:extLst>
  </p:cSld>
  <p:clrMapOvr>
    <a:masterClrMapping/>
  </p:clrMapOvr>
  <p:transition spd="med">
    <p:strips dir="rd"/>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Table Placeholder 2"/>
          <p:cNvSpPr>
            <a:spLocks noGrp="1"/>
          </p:cNvSpPr>
          <p:nvPr>
            <p:ph type="tbl" idx="1"/>
          </p:nvPr>
        </p:nvSpPr>
        <p:spPr>
          <a:xfrm>
            <a:off x="152400" y="1371600"/>
            <a:ext cx="7772400" cy="4114800"/>
          </a:xfrm>
        </p:spPr>
        <p:txBody>
          <a:bodyPr/>
          <a:lstStyle/>
          <a:p>
            <a:pPr lvl="0"/>
            <a:endParaRPr lang="it-IT" noProof="0" smtClean="0"/>
          </a:p>
        </p:txBody>
      </p:sp>
    </p:spTree>
    <p:extLst>
      <p:ext uri="{BB962C8B-B14F-4D97-AF65-F5344CB8AC3E}">
        <p14:creationId xmlns:p14="http://schemas.microsoft.com/office/powerpoint/2010/main" val="3021146096"/>
      </p:ext>
    </p:extLst>
  </p:cSld>
  <p:clrMapOvr>
    <a:masterClrMapping/>
  </p:clrMapOvr>
  <p:transition spd="med">
    <p:strips dir="rd"/>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ext Central">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472270" y="1006475"/>
            <a:ext cx="8346311" cy="4500563"/>
          </a:xfrm>
          <a:prstGeom prst="rect">
            <a:avLst/>
          </a:prstGeom>
        </p:spPr>
        <p:txBody>
          <a:bodyPr/>
          <a:lstStyle>
            <a:lvl1pPr marL="174625" indent="-174625">
              <a:spcAft>
                <a:spcPts val="115"/>
              </a:spcAft>
              <a:buFont typeface="Arial" pitchFamily="34" charset="0"/>
              <a:buNone/>
              <a:defRPr sz="2200">
                <a:solidFill>
                  <a:schemeClr val="tx1"/>
                </a:solidFill>
                <a:latin typeface="Arial" panose="020B0604020202020204" pitchFamily="34" charset="0"/>
                <a:cs typeface="Arial" panose="020B0604020202020204" pitchFamily="34" charset="0"/>
              </a:defRPr>
            </a:lvl1pPr>
            <a:lvl2pPr marL="166688" indent="-166688">
              <a:spcAft>
                <a:spcPts val="115"/>
              </a:spcAft>
              <a:tabLst/>
              <a:defRPr sz="2000">
                <a:solidFill>
                  <a:schemeClr val="tx1"/>
                </a:solidFill>
                <a:latin typeface="Arial" panose="020B0604020202020204" pitchFamily="34" charset="0"/>
                <a:cs typeface="Arial" panose="020B0604020202020204" pitchFamily="34" charset="0"/>
              </a:defRPr>
            </a:lvl2pPr>
            <a:lvl3pPr marL="177800" indent="-177800">
              <a:spcAft>
                <a:spcPts val="115"/>
              </a:spcAft>
              <a:defRPr sz="1800">
                <a:solidFill>
                  <a:schemeClr val="tx1"/>
                </a:solidFill>
                <a:latin typeface="Arial" panose="020B0604020202020204" pitchFamily="34" charset="0"/>
                <a:cs typeface="Arial" panose="020B0604020202020204" pitchFamily="34" charset="0"/>
              </a:defRPr>
            </a:lvl3pPr>
            <a:lvl4pPr marL="177800" indent="-177800">
              <a:spcAft>
                <a:spcPts val="115"/>
              </a:spcAft>
              <a:buFont typeface="Arial" pitchFamily="34" charset="0"/>
              <a:buChar char="•"/>
              <a:defRPr sz="1600">
                <a:solidFill>
                  <a:schemeClr val="tx1"/>
                </a:solidFill>
                <a:latin typeface="Arial" panose="020B0604020202020204" pitchFamily="34" charset="0"/>
                <a:cs typeface="Arial" panose="020B0604020202020204" pitchFamily="34" charset="0"/>
              </a:defRPr>
            </a:lvl4pPr>
            <a:lvl5pPr marL="174625" indent="-174625">
              <a:spcAft>
                <a:spcPts val="115"/>
              </a:spcAft>
              <a:buFont typeface="Arial" pitchFamily="34" charset="0"/>
              <a:buNone/>
              <a:defRPr sz="14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Titolo 1"/>
          <p:cNvSpPr>
            <a:spLocks noGrp="1"/>
          </p:cNvSpPr>
          <p:nvPr>
            <p:ph type="title" hasCustomPrompt="1"/>
          </p:nvPr>
        </p:nvSpPr>
        <p:spPr>
          <a:xfrm>
            <a:off x="472269" y="249386"/>
            <a:ext cx="8361241" cy="583127"/>
          </a:xfrm>
          <a:prstGeom prst="rect">
            <a:avLst/>
          </a:prstGeom>
        </p:spPr>
        <p:txBody>
          <a:bodyPr/>
          <a:lstStyle>
            <a:lvl1pPr>
              <a:defRPr sz="2800" b="0" baseline="0">
                <a:solidFill>
                  <a:schemeClr val="tx1"/>
                </a:solidFill>
                <a:latin typeface="Arial" panose="020B0604020202020204" pitchFamily="34" charset="0"/>
                <a:cs typeface="Arial" panose="020B0604020202020204" pitchFamily="34" charset="0"/>
              </a:defRPr>
            </a:lvl1pPr>
          </a:lstStyle>
          <a:p>
            <a:r>
              <a:rPr lang="en-US" dirty="0" smtClean="0"/>
              <a:t>Click to edit Master text styles</a:t>
            </a:r>
            <a:endParaRPr lang="it-IT" dirty="0"/>
          </a:p>
        </p:txBody>
      </p:sp>
      <p:pic>
        <p:nvPicPr>
          <p:cNvPr id="2050" name="Picture 2" descr="C:\MARKETING\PROGETTI\PPT REPLY TEMPLATE\elements\omini tutti colori 3d\green\reply_3d.png"/>
          <p:cNvPicPr>
            <a:picLocks noChangeAspect="1" noChangeArrowheads="1"/>
          </p:cNvPicPr>
          <p:nvPr/>
        </p:nvPicPr>
        <p:blipFill>
          <a:blip r:embed="rId2"/>
          <a:stretch>
            <a:fillRect/>
          </a:stretch>
        </p:blipFill>
        <p:spPr bwMode="auto">
          <a:xfrm>
            <a:off x="8327782" y="6039136"/>
            <a:ext cx="664033" cy="719138"/>
          </a:xfrm>
          <a:prstGeom prst="rect">
            <a:avLst/>
          </a:prstGeom>
          <a:noFill/>
        </p:spPr>
      </p:pic>
      <p:sp>
        <p:nvSpPr>
          <p:cNvPr id="5" name="TextBox 4"/>
          <p:cNvSpPr txBox="1"/>
          <p:nvPr userDrawn="1"/>
        </p:nvSpPr>
        <p:spPr>
          <a:xfrm>
            <a:off x="164176" y="6283326"/>
            <a:ext cx="391384" cy="246221"/>
          </a:xfrm>
          <a:prstGeom prst="rect">
            <a:avLst/>
          </a:prstGeom>
          <a:noFill/>
        </p:spPr>
        <p:txBody>
          <a:bodyPr wrap="square" rtlCol="0">
            <a:spAutoFit/>
          </a:bodyPr>
          <a:lstStyle/>
          <a:p>
            <a:pPr algn="r"/>
            <a:fld id="{83005305-56AA-41FB-8E52-9E09D388040D}" type="slidenum">
              <a:rPr lang="it-IT" sz="1000" smtClean="0">
                <a:solidFill>
                  <a:srgbClr val="000000"/>
                </a:solidFill>
              </a:rPr>
              <a:pPr algn="r"/>
              <a:t>‹N›</a:t>
            </a:fld>
            <a:endParaRPr lang="it-IT" sz="1000" dirty="0">
              <a:solidFill>
                <a:srgbClr val="000000"/>
              </a:solidFill>
            </a:endParaRPr>
          </a:p>
        </p:txBody>
      </p:sp>
    </p:spTree>
    <p:extLst>
      <p:ext uri="{BB962C8B-B14F-4D97-AF65-F5344CB8AC3E}">
        <p14:creationId xmlns:p14="http://schemas.microsoft.com/office/powerpoint/2010/main" val="1083762301"/>
      </p:ext>
    </p:extLst>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363151"/>
      </p:ext>
    </p:extLst>
  </p:cSld>
  <p:clrMapOvr>
    <a:masterClrMapping/>
  </p:clrMapOvr>
  <p:transition spd="med">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Content Placeholder 2"/>
          <p:cNvSpPr>
            <a:spLocks noGrp="1"/>
          </p:cNvSpPr>
          <p:nvPr>
            <p:ph sz="half" idx="1"/>
          </p:nvPr>
        </p:nvSpPr>
        <p:spPr>
          <a:xfrm>
            <a:off x="1524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114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1524006452"/>
      </p:ext>
    </p:extLst>
  </p:cSld>
  <p:clrMapOvr>
    <a:masterClrMapping/>
  </p:clrMapOvr>
  <p:transition spd="med">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2139414115"/>
      </p:ext>
    </p:extLst>
  </p:cSld>
  <p:clrMapOvr>
    <a:masterClrMapping/>
  </p:clrMapOvr>
  <p:transition spd="med">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Tree>
    <p:extLst>
      <p:ext uri="{BB962C8B-B14F-4D97-AF65-F5344CB8AC3E}">
        <p14:creationId xmlns:p14="http://schemas.microsoft.com/office/powerpoint/2010/main" val="3974929287"/>
      </p:ext>
    </p:extLst>
  </p:cSld>
  <p:clrMapOvr>
    <a:masterClrMapping/>
  </p:clrMapOvr>
  <p:transition spd="med">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1348115"/>
      </p:ext>
    </p:extLst>
  </p:cSld>
  <p:clrMapOvr>
    <a:masterClrMapping/>
  </p:clrMapOvr>
  <p:transition spd="med">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15745735"/>
      </p:ext>
    </p:extLst>
  </p:cSld>
  <p:clrMapOvr>
    <a:masterClrMapping/>
  </p:clrMapOvr>
  <p:transition spd="med">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8196655"/>
      </p:ext>
    </p:extLst>
  </p:cSld>
  <p:clrMapOvr>
    <a:masterClrMapping/>
  </p:clrMapOvr>
  <p:transition spd="med">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1.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body" idx="1"/>
          </p:nvPr>
        </p:nvSpPr>
        <p:spPr bwMode="auto">
          <a:xfrm>
            <a:off x="152400" y="13716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gli stili del testo dello schema</a:t>
            </a:r>
          </a:p>
          <a:p>
            <a:pPr lvl="1"/>
            <a:r>
              <a:rPr lang="it-IT" altLang="it-IT" smtClean="0"/>
              <a:t>Secondo livello</a:t>
            </a:r>
          </a:p>
          <a:p>
            <a:pPr lvl="2"/>
            <a:r>
              <a:rPr lang="it-IT" altLang="it-IT" smtClean="0"/>
              <a:t>Terzo livello</a:t>
            </a:r>
          </a:p>
        </p:txBody>
      </p:sp>
      <p:pic>
        <p:nvPicPr>
          <p:cNvPr id="4" name="Picture 2" descr="C:\MARKETING\PROGETTI\PPT REPLY TEMPLATE\elements\omini tutti colori 3d\green\reply_3d.png"/>
          <p:cNvPicPr>
            <a:picLocks noChangeAspect="1" noChangeArrowheads="1"/>
          </p:cNvPicPr>
          <p:nvPr userDrawn="1"/>
        </p:nvPicPr>
        <p:blipFill>
          <a:blip r:embed="rId14"/>
          <a:stretch>
            <a:fillRect/>
          </a:stretch>
        </p:blipFill>
        <p:spPr bwMode="auto">
          <a:xfrm>
            <a:off x="8327782" y="6039136"/>
            <a:ext cx="664033" cy="719138"/>
          </a:xfrm>
          <a:prstGeom prst="rect">
            <a:avLst/>
          </a:prstGeom>
          <a:noFill/>
        </p:spPr>
      </p:pic>
      <p:sp>
        <p:nvSpPr>
          <p:cNvPr id="2" name="Rettangolo 1"/>
          <p:cNvSpPr/>
          <p:nvPr userDrawn="1"/>
        </p:nvSpPr>
        <p:spPr>
          <a:xfrm>
            <a:off x="162821" y="6137095"/>
            <a:ext cx="380232" cy="261610"/>
          </a:xfrm>
          <a:prstGeom prst="rect">
            <a:avLst/>
          </a:prstGeom>
        </p:spPr>
        <p:txBody>
          <a:bodyPr wrap="none">
            <a:spAutoFit/>
          </a:bodyPr>
          <a:lstStyle/>
          <a:p>
            <a:fld id="{83005305-56AA-41FB-8E52-9E09D388040D}" type="slidenum">
              <a:rPr lang="it-IT" sz="1100" smtClean="0">
                <a:solidFill>
                  <a:srgbClr val="000000"/>
                </a:solidFill>
              </a:rPr>
              <a:pPr/>
              <a:t>‹N›</a:t>
            </a:fld>
            <a:endParaRPr lang="it-IT" dirty="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ransition spd="med">
    <p:strips dir="rd"/>
  </p:transition>
  <p:timing>
    <p:tnLst>
      <p:par>
        <p:cTn id="1" dur="indefinite" restart="never" nodeType="tmRoot"/>
      </p:par>
    </p:tnLst>
  </p:timing>
  <p:txStyles>
    <p:titleStyle>
      <a:lvl1pPr algn="l" rtl="0" eaLnBrk="0" fontAlgn="base" hangingPunct="0">
        <a:spcBef>
          <a:spcPct val="0"/>
        </a:spcBef>
        <a:spcAft>
          <a:spcPct val="0"/>
        </a:spcAft>
        <a:defRPr sz="1600" b="1">
          <a:solidFill>
            <a:schemeClr val="tx2"/>
          </a:solidFill>
          <a:latin typeface="+mj-lt"/>
          <a:ea typeface="+mj-ea"/>
          <a:cs typeface="+mj-cs"/>
        </a:defRPr>
      </a:lvl1pPr>
      <a:lvl2pPr algn="l" rtl="0" eaLnBrk="0" fontAlgn="base" hangingPunct="0">
        <a:spcBef>
          <a:spcPct val="0"/>
        </a:spcBef>
        <a:spcAft>
          <a:spcPct val="0"/>
        </a:spcAft>
        <a:defRPr sz="1600" b="1">
          <a:solidFill>
            <a:schemeClr val="tx2"/>
          </a:solidFill>
          <a:latin typeface="Verdana" pitchFamily="34" charset="0"/>
        </a:defRPr>
      </a:lvl2pPr>
      <a:lvl3pPr algn="l" rtl="0" eaLnBrk="0" fontAlgn="base" hangingPunct="0">
        <a:spcBef>
          <a:spcPct val="0"/>
        </a:spcBef>
        <a:spcAft>
          <a:spcPct val="0"/>
        </a:spcAft>
        <a:defRPr sz="1600" b="1">
          <a:solidFill>
            <a:schemeClr val="tx2"/>
          </a:solidFill>
          <a:latin typeface="Verdana" pitchFamily="34" charset="0"/>
        </a:defRPr>
      </a:lvl3pPr>
      <a:lvl4pPr algn="l" rtl="0" eaLnBrk="0" fontAlgn="base" hangingPunct="0">
        <a:spcBef>
          <a:spcPct val="0"/>
        </a:spcBef>
        <a:spcAft>
          <a:spcPct val="0"/>
        </a:spcAft>
        <a:defRPr sz="1600" b="1">
          <a:solidFill>
            <a:schemeClr val="tx2"/>
          </a:solidFill>
          <a:latin typeface="Verdana" pitchFamily="34" charset="0"/>
        </a:defRPr>
      </a:lvl4pPr>
      <a:lvl5pPr algn="l" rtl="0" eaLnBrk="0" fontAlgn="base" hangingPunct="0">
        <a:spcBef>
          <a:spcPct val="0"/>
        </a:spcBef>
        <a:spcAft>
          <a:spcPct val="0"/>
        </a:spcAft>
        <a:defRPr sz="1600" b="1">
          <a:solidFill>
            <a:schemeClr val="tx2"/>
          </a:solidFill>
          <a:latin typeface="Verdana" pitchFamily="34" charset="0"/>
        </a:defRPr>
      </a:lvl5pPr>
      <a:lvl6pPr marL="457200" algn="l" rtl="0" fontAlgn="base">
        <a:spcBef>
          <a:spcPct val="0"/>
        </a:spcBef>
        <a:spcAft>
          <a:spcPct val="0"/>
        </a:spcAft>
        <a:defRPr sz="1600" b="1">
          <a:solidFill>
            <a:schemeClr val="tx2"/>
          </a:solidFill>
          <a:latin typeface="Verdana" pitchFamily="34" charset="0"/>
        </a:defRPr>
      </a:lvl6pPr>
      <a:lvl7pPr marL="914400" algn="l" rtl="0" fontAlgn="base">
        <a:spcBef>
          <a:spcPct val="0"/>
        </a:spcBef>
        <a:spcAft>
          <a:spcPct val="0"/>
        </a:spcAft>
        <a:defRPr sz="1600" b="1">
          <a:solidFill>
            <a:schemeClr val="tx2"/>
          </a:solidFill>
          <a:latin typeface="Verdana" pitchFamily="34" charset="0"/>
        </a:defRPr>
      </a:lvl7pPr>
      <a:lvl8pPr marL="1371600" algn="l" rtl="0" fontAlgn="base">
        <a:spcBef>
          <a:spcPct val="0"/>
        </a:spcBef>
        <a:spcAft>
          <a:spcPct val="0"/>
        </a:spcAft>
        <a:defRPr sz="1600" b="1">
          <a:solidFill>
            <a:schemeClr val="tx2"/>
          </a:solidFill>
          <a:latin typeface="Verdana" pitchFamily="34" charset="0"/>
        </a:defRPr>
      </a:lvl8pPr>
      <a:lvl9pPr marL="1828800" algn="l" rtl="0" fontAlgn="base">
        <a:spcBef>
          <a:spcPct val="0"/>
        </a:spcBef>
        <a:spcAft>
          <a:spcPct val="0"/>
        </a:spcAft>
        <a:defRPr sz="1600" b="1">
          <a:solidFill>
            <a:schemeClr val="tx2"/>
          </a:solidFill>
          <a:latin typeface="Verdana" pitchFamily="34" charset="0"/>
        </a:defRPr>
      </a:lvl9pPr>
    </p:titleStyle>
    <p:bodyStyle>
      <a:lvl1pPr marL="342900" indent="-342900" algn="l" rtl="0" eaLnBrk="0" fontAlgn="base" hangingPunct="0">
        <a:spcBef>
          <a:spcPct val="20000"/>
        </a:spcBef>
        <a:spcAft>
          <a:spcPct val="0"/>
        </a:spcAft>
        <a:buClr>
          <a:schemeClr val="tx2"/>
        </a:buClr>
        <a:buChar char="•"/>
        <a:defRPr sz="2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Char char="–"/>
        <a:defRPr sz="2800">
          <a:solidFill>
            <a:schemeClr val="tx1"/>
          </a:solidFill>
          <a:latin typeface="+mn-lt"/>
        </a:defRPr>
      </a:lvl2pPr>
      <a:lvl3pPr marL="1143000" indent="-228600" algn="l" rtl="0" eaLnBrk="0" fontAlgn="base" hangingPunct="0">
        <a:spcBef>
          <a:spcPct val="20000"/>
        </a:spcBef>
        <a:spcAft>
          <a:spcPct val="0"/>
        </a:spcAft>
        <a:buClr>
          <a:schemeClr val="tx2"/>
        </a:buClr>
        <a:buChar char="•"/>
        <a:defRPr sz="16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body" idx="1"/>
          </p:nvPr>
        </p:nvSpPr>
        <p:spPr bwMode="auto">
          <a:xfrm>
            <a:off x="152400" y="13716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gli stili del testo dello schema</a:t>
            </a:r>
          </a:p>
          <a:p>
            <a:pPr lvl="1"/>
            <a:r>
              <a:rPr lang="it-IT" altLang="it-IT" smtClean="0"/>
              <a:t>Secondo livello</a:t>
            </a:r>
          </a:p>
          <a:p>
            <a:pPr lvl="2"/>
            <a:r>
              <a:rPr lang="it-IT" altLang="it-IT" smtClean="0"/>
              <a:t>Terzo livello</a:t>
            </a:r>
          </a:p>
        </p:txBody>
      </p:sp>
      <p:pic>
        <p:nvPicPr>
          <p:cNvPr id="4" name="Picture 2" descr="C:\MARKETING\PROGETTI\PPT REPLY TEMPLATE\elements\omini tutti colori 3d\green\reply_3d.png"/>
          <p:cNvPicPr>
            <a:picLocks noChangeAspect="1" noChangeArrowheads="1"/>
          </p:cNvPicPr>
          <p:nvPr userDrawn="1"/>
        </p:nvPicPr>
        <p:blipFill>
          <a:blip r:embed="rId15"/>
          <a:stretch>
            <a:fillRect/>
          </a:stretch>
        </p:blipFill>
        <p:spPr bwMode="auto">
          <a:xfrm>
            <a:off x="8327782" y="6039136"/>
            <a:ext cx="664033" cy="719138"/>
          </a:xfrm>
          <a:prstGeom prst="rect">
            <a:avLst/>
          </a:prstGeom>
          <a:noFill/>
        </p:spPr>
      </p:pic>
    </p:spTree>
    <p:extLst>
      <p:ext uri="{BB962C8B-B14F-4D97-AF65-F5344CB8AC3E}">
        <p14:creationId xmlns:p14="http://schemas.microsoft.com/office/powerpoint/2010/main" val="2765168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transition spd="med">
    <p:strips dir="rd"/>
  </p:transition>
  <p:timing>
    <p:tnLst>
      <p:par>
        <p:cTn id="1" dur="indefinite" restart="never" nodeType="tmRoot"/>
      </p:par>
    </p:tnLst>
  </p:timing>
  <p:txStyles>
    <p:titleStyle>
      <a:lvl1pPr algn="l" rtl="0" eaLnBrk="0" fontAlgn="base" hangingPunct="0">
        <a:spcBef>
          <a:spcPct val="0"/>
        </a:spcBef>
        <a:spcAft>
          <a:spcPct val="0"/>
        </a:spcAft>
        <a:defRPr sz="1600" b="1">
          <a:solidFill>
            <a:schemeClr val="tx2"/>
          </a:solidFill>
          <a:latin typeface="+mj-lt"/>
          <a:ea typeface="+mj-ea"/>
          <a:cs typeface="+mj-cs"/>
        </a:defRPr>
      </a:lvl1pPr>
      <a:lvl2pPr algn="l" rtl="0" eaLnBrk="0" fontAlgn="base" hangingPunct="0">
        <a:spcBef>
          <a:spcPct val="0"/>
        </a:spcBef>
        <a:spcAft>
          <a:spcPct val="0"/>
        </a:spcAft>
        <a:defRPr sz="1600" b="1">
          <a:solidFill>
            <a:schemeClr val="tx2"/>
          </a:solidFill>
          <a:latin typeface="Verdana" pitchFamily="34" charset="0"/>
        </a:defRPr>
      </a:lvl2pPr>
      <a:lvl3pPr algn="l" rtl="0" eaLnBrk="0" fontAlgn="base" hangingPunct="0">
        <a:spcBef>
          <a:spcPct val="0"/>
        </a:spcBef>
        <a:spcAft>
          <a:spcPct val="0"/>
        </a:spcAft>
        <a:defRPr sz="1600" b="1">
          <a:solidFill>
            <a:schemeClr val="tx2"/>
          </a:solidFill>
          <a:latin typeface="Verdana" pitchFamily="34" charset="0"/>
        </a:defRPr>
      </a:lvl3pPr>
      <a:lvl4pPr algn="l" rtl="0" eaLnBrk="0" fontAlgn="base" hangingPunct="0">
        <a:spcBef>
          <a:spcPct val="0"/>
        </a:spcBef>
        <a:spcAft>
          <a:spcPct val="0"/>
        </a:spcAft>
        <a:defRPr sz="1600" b="1">
          <a:solidFill>
            <a:schemeClr val="tx2"/>
          </a:solidFill>
          <a:latin typeface="Verdana" pitchFamily="34" charset="0"/>
        </a:defRPr>
      </a:lvl4pPr>
      <a:lvl5pPr algn="l" rtl="0" eaLnBrk="0" fontAlgn="base" hangingPunct="0">
        <a:spcBef>
          <a:spcPct val="0"/>
        </a:spcBef>
        <a:spcAft>
          <a:spcPct val="0"/>
        </a:spcAft>
        <a:defRPr sz="1600" b="1">
          <a:solidFill>
            <a:schemeClr val="tx2"/>
          </a:solidFill>
          <a:latin typeface="Verdana" pitchFamily="34" charset="0"/>
        </a:defRPr>
      </a:lvl5pPr>
      <a:lvl6pPr marL="457200" algn="l" rtl="0" fontAlgn="base">
        <a:spcBef>
          <a:spcPct val="0"/>
        </a:spcBef>
        <a:spcAft>
          <a:spcPct val="0"/>
        </a:spcAft>
        <a:defRPr sz="1600" b="1">
          <a:solidFill>
            <a:schemeClr val="tx2"/>
          </a:solidFill>
          <a:latin typeface="Verdana" pitchFamily="34" charset="0"/>
        </a:defRPr>
      </a:lvl6pPr>
      <a:lvl7pPr marL="914400" algn="l" rtl="0" fontAlgn="base">
        <a:spcBef>
          <a:spcPct val="0"/>
        </a:spcBef>
        <a:spcAft>
          <a:spcPct val="0"/>
        </a:spcAft>
        <a:defRPr sz="1600" b="1">
          <a:solidFill>
            <a:schemeClr val="tx2"/>
          </a:solidFill>
          <a:latin typeface="Verdana" pitchFamily="34" charset="0"/>
        </a:defRPr>
      </a:lvl7pPr>
      <a:lvl8pPr marL="1371600" algn="l" rtl="0" fontAlgn="base">
        <a:spcBef>
          <a:spcPct val="0"/>
        </a:spcBef>
        <a:spcAft>
          <a:spcPct val="0"/>
        </a:spcAft>
        <a:defRPr sz="1600" b="1">
          <a:solidFill>
            <a:schemeClr val="tx2"/>
          </a:solidFill>
          <a:latin typeface="Verdana" pitchFamily="34" charset="0"/>
        </a:defRPr>
      </a:lvl8pPr>
      <a:lvl9pPr marL="1828800" algn="l" rtl="0" fontAlgn="base">
        <a:spcBef>
          <a:spcPct val="0"/>
        </a:spcBef>
        <a:spcAft>
          <a:spcPct val="0"/>
        </a:spcAft>
        <a:defRPr sz="1600" b="1">
          <a:solidFill>
            <a:schemeClr val="tx2"/>
          </a:solidFill>
          <a:latin typeface="Verdana" pitchFamily="34" charset="0"/>
        </a:defRPr>
      </a:lvl9pPr>
    </p:titleStyle>
    <p:bodyStyle>
      <a:lvl1pPr marL="342900" indent="-342900" algn="l" rtl="0" eaLnBrk="0" fontAlgn="base" hangingPunct="0">
        <a:spcBef>
          <a:spcPct val="20000"/>
        </a:spcBef>
        <a:spcAft>
          <a:spcPct val="0"/>
        </a:spcAft>
        <a:buClr>
          <a:schemeClr val="tx2"/>
        </a:buClr>
        <a:buChar char="•"/>
        <a:defRPr sz="2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Char char="–"/>
        <a:defRPr sz="2800">
          <a:solidFill>
            <a:schemeClr val="tx1"/>
          </a:solidFill>
          <a:latin typeface="+mn-lt"/>
        </a:defRPr>
      </a:lvl2pPr>
      <a:lvl3pPr marL="1143000" indent="-228600" algn="l" rtl="0" eaLnBrk="0" fontAlgn="base" hangingPunct="0">
        <a:spcBef>
          <a:spcPct val="20000"/>
        </a:spcBef>
        <a:spcAft>
          <a:spcPct val="0"/>
        </a:spcAft>
        <a:buClr>
          <a:schemeClr val="tx2"/>
        </a:buClr>
        <a:buChar char="•"/>
        <a:defRPr sz="16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bwMode="auto">
          <a:xfrm>
            <a:off x="1331913" y="1773238"/>
            <a:ext cx="6405562" cy="1470025"/>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defRPr/>
            </a:pPr>
            <a:r>
              <a:rPr lang="it-IT" sz="2800" dirty="0" smtClean="0">
                <a:solidFill>
                  <a:schemeClr val="bg1">
                    <a:lumMod val="50000"/>
                  </a:schemeClr>
                </a:solidFill>
                <a:effectLst>
                  <a:outerShdw blurRad="38100" dist="38100" dir="2700000" algn="tl">
                    <a:srgbClr val="C0C0C0"/>
                  </a:outerShdw>
                </a:effectLst>
                <a:latin typeface="Arial" panose="020B0604020202020204" pitchFamily="34" charset="0"/>
                <a:cs typeface="Arial" panose="020B0604020202020204" pitchFamily="34" charset="0"/>
              </a:rPr>
              <a:t> PRESENTAZIONE </a:t>
            </a:r>
            <a:br>
              <a:rPr lang="it-IT" sz="2800" dirty="0" smtClean="0">
                <a:solidFill>
                  <a:schemeClr val="bg1">
                    <a:lumMod val="50000"/>
                  </a:schemeClr>
                </a:solidFill>
                <a:effectLst>
                  <a:outerShdw blurRad="38100" dist="38100" dir="2700000" algn="tl">
                    <a:srgbClr val="C0C0C0"/>
                  </a:outerShdw>
                </a:effectLst>
                <a:latin typeface="Arial" panose="020B0604020202020204" pitchFamily="34" charset="0"/>
                <a:cs typeface="Arial" panose="020B0604020202020204" pitchFamily="34" charset="0"/>
              </a:rPr>
            </a:br>
            <a:r>
              <a:rPr lang="it-IT" sz="2800" dirty="0" smtClean="0">
                <a:solidFill>
                  <a:schemeClr val="bg1">
                    <a:lumMod val="50000"/>
                  </a:schemeClr>
                </a:solidFill>
                <a:effectLst>
                  <a:outerShdw blurRad="38100" dist="38100" dir="2700000" algn="tl">
                    <a:srgbClr val="C0C0C0"/>
                  </a:outerShdw>
                </a:effectLst>
                <a:latin typeface="Arial" panose="020B0604020202020204" pitchFamily="34" charset="0"/>
                <a:cs typeface="Arial" panose="020B0604020202020204" pitchFamily="34" charset="0"/>
              </a:rPr>
              <a:t>DATI GENNAIO 2016</a:t>
            </a:r>
            <a:br>
              <a:rPr lang="it-IT" sz="2800" dirty="0" smtClean="0">
                <a:solidFill>
                  <a:schemeClr val="bg1">
                    <a:lumMod val="50000"/>
                  </a:schemeClr>
                </a:solidFill>
                <a:effectLst>
                  <a:outerShdw blurRad="38100" dist="38100" dir="2700000" algn="tl">
                    <a:srgbClr val="C0C0C0"/>
                  </a:outerShdw>
                </a:effectLst>
                <a:latin typeface="Arial" panose="020B0604020202020204" pitchFamily="34" charset="0"/>
                <a:cs typeface="Arial" panose="020B0604020202020204" pitchFamily="34" charset="0"/>
              </a:rPr>
            </a:br>
            <a:r>
              <a:rPr lang="it-IT" sz="2800" dirty="0" smtClean="0">
                <a:solidFill>
                  <a:schemeClr val="bg1">
                    <a:lumMod val="50000"/>
                  </a:schemeClr>
                </a:solidFill>
                <a:effectLst>
                  <a:outerShdw blurRad="38100" dist="38100" dir="2700000" algn="tl">
                    <a:srgbClr val="C0C0C0"/>
                  </a:outerShdw>
                </a:effectLst>
                <a:latin typeface="Arial" panose="020B0604020202020204" pitchFamily="34" charset="0"/>
                <a:cs typeface="Arial" panose="020B0604020202020204" pitchFamily="34" charset="0"/>
              </a:rPr>
              <a:t>OSSERVATORIO FCP-ASSORADIO</a:t>
            </a:r>
          </a:p>
        </p:txBody>
      </p:sp>
      <p:sp>
        <p:nvSpPr>
          <p:cNvPr id="2051" name="Rectangle 3"/>
          <p:cNvSpPr>
            <a:spLocks noGrp="1" noChangeArrowheads="1"/>
          </p:cNvSpPr>
          <p:nvPr>
            <p:ph type="subTitle" idx="1"/>
          </p:nvPr>
        </p:nvSpPr>
        <p:spPr>
          <a:xfrm>
            <a:off x="1763713" y="5876925"/>
            <a:ext cx="4959350" cy="647700"/>
          </a:xfrm>
        </p:spPr>
        <p:txBody>
          <a:bodyPr/>
          <a:lstStyle/>
          <a:p>
            <a:pPr eaLnBrk="1" hangingPunct="1">
              <a:spcBef>
                <a:spcPct val="50000"/>
              </a:spcBef>
              <a:buClrTx/>
            </a:pPr>
            <a:endParaRPr lang="it-IT" altLang="it-IT" sz="1800" smtClean="0"/>
          </a:p>
          <a:p>
            <a:pPr eaLnBrk="1" hangingPunct="1"/>
            <a:endParaRPr lang="it-IT" altLang="it-IT" sz="1800" smtClean="0"/>
          </a:p>
        </p:txBody>
      </p:sp>
      <p:pic>
        <p:nvPicPr>
          <p:cNvPr id="2057" name="Picture 9"/>
          <p:cNvPicPr>
            <a:picLocks noChangeAspect="1" noChangeArrowheads="1"/>
          </p:cNvPicPr>
          <p:nvPr/>
        </p:nvPicPr>
        <p:blipFill>
          <a:blip r:embed="rId2">
            <a:extLst>
              <a:ext uri="{28A0092B-C50C-407E-A947-70E740481C1C}">
                <a14:useLocalDpi xmlns:a14="http://schemas.microsoft.com/office/drawing/2010/main" val="0"/>
              </a:ext>
            </a:extLst>
          </a:blip>
          <a:srcRect l="10107" t="34375" r="44858" b="30972"/>
          <a:stretch>
            <a:fillRect/>
          </a:stretch>
        </p:blipFill>
        <p:spPr bwMode="auto">
          <a:xfrm>
            <a:off x="395288" y="3357563"/>
            <a:ext cx="4392612" cy="2376487"/>
          </a:xfrm>
          <a:prstGeom prst="rect">
            <a:avLst/>
          </a:prstGeom>
          <a:noFill/>
          <a:ln w="19050">
            <a:solidFill>
              <a:schemeClr val="bg1">
                <a:lumMod val="50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2058" name="Picture 10"/>
          <p:cNvPicPr>
            <a:picLocks noChangeAspect="1" noChangeArrowheads="1"/>
          </p:cNvPicPr>
          <p:nvPr/>
        </p:nvPicPr>
        <p:blipFill>
          <a:blip r:embed="rId2">
            <a:extLst>
              <a:ext uri="{28A0092B-C50C-407E-A947-70E740481C1C}">
                <a14:useLocalDpi xmlns:a14="http://schemas.microsoft.com/office/drawing/2010/main" val="0"/>
              </a:ext>
            </a:extLst>
          </a:blip>
          <a:srcRect l="9375" t="14444" r="74382" b="72963"/>
          <a:stretch>
            <a:fillRect/>
          </a:stretch>
        </p:blipFill>
        <p:spPr bwMode="auto">
          <a:xfrm>
            <a:off x="6660083" y="692696"/>
            <a:ext cx="1584325" cy="863600"/>
          </a:xfrm>
          <a:prstGeom prst="rect">
            <a:avLst/>
          </a:prstGeom>
          <a:noFill/>
          <a:ln w="19050">
            <a:solidFill>
              <a:schemeClr val="bg1">
                <a:lumMod val="50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2" name="Rectangle 9"/>
          <p:cNvSpPr>
            <a:spLocks noChangeArrowheads="1"/>
          </p:cNvSpPr>
          <p:nvPr/>
        </p:nvSpPr>
        <p:spPr bwMode="auto">
          <a:xfrm>
            <a:off x="2060922" y="6093668"/>
            <a:ext cx="4959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a:spcBef>
                <a:spcPct val="50000"/>
              </a:spcBef>
              <a:buClrTx/>
              <a:buFontTx/>
              <a:buNone/>
            </a:pPr>
            <a:r>
              <a:rPr lang="it-IT" altLang="it-IT" sz="1800" b="0" dirty="0"/>
              <a:t>Milano</a:t>
            </a:r>
            <a:r>
              <a:rPr lang="it-IT" altLang="it-IT" sz="1800" b="0" dirty="0" smtClean="0"/>
              <a:t>, 24 febbraio 2016</a:t>
            </a:r>
            <a:endParaRPr lang="it-IT" altLang="it-IT" sz="1800" b="0" dirty="0"/>
          </a:p>
          <a:p>
            <a:pPr algn="ctr">
              <a:buFontTx/>
              <a:buNone/>
            </a:pPr>
            <a:endParaRPr lang="it-IT" altLang="it-IT" sz="1800" b="0" dirty="0"/>
          </a:p>
        </p:txBody>
      </p:sp>
    </p:spTree>
  </p:cSld>
  <p:clrMapOvr>
    <a:masterClrMapping/>
  </p:clrMapOvr>
  <p:transition spd="med">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childTnLst>
                                </p:cTn>
                              </p:par>
                            </p:childTnLst>
                          </p:cTn>
                        </p:par>
                        <p:par>
                          <p:cTn id="8" fill="hold" nodeType="afterGroup">
                            <p:stCondLst>
                              <p:cond delay="2000"/>
                            </p:stCondLst>
                            <p:childTnLst>
                              <p:par>
                                <p:cTn id="9" presetID="19" presetClass="entr" presetSubtype="10" fill="hold" nodeType="afterEffect">
                                  <p:stCondLst>
                                    <p:cond delay="0"/>
                                  </p:stCondLst>
                                  <p:childTnLst>
                                    <p:set>
                                      <p:cBhvr>
                                        <p:cTn id="10" dur="1" fill="hold">
                                          <p:stCondLst>
                                            <p:cond delay="0"/>
                                          </p:stCondLst>
                                        </p:cTn>
                                        <p:tgtEl>
                                          <p:spTgt spid="2058"/>
                                        </p:tgtEl>
                                        <p:attrNameLst>
                                          <p:attrName>style.visibility</p:attrName>
                                        </p:attrNameLst>
                                      </p:cBhvr>
                                      <p:to>
                                        <p:strVal val="visible"/>
                                      </p:to>
                                    </p:set>
                                    <p:anim calcmode="lin" valueType="num">
                                      <p:cBhvr>
                                        <p:cTn id="11" dur="5000" fill="hold"/>
                                        <p:tgtEl>
                                          <p:spTgt spid="2058"/>
                                        </p:tgtEl>
                                        <p:attrNameLst>
                                          <p:attrName>ppt_w</p:attrName>
                                        </p:attrNameLst>
                                      </p:cBhvr>
                                      <p:tavLst>
                                        <p:tav tm="0" fmla="#ppt_w*sin(2.5*pi*$)">
                                          <p:val>
                                            <p:fltVal val="0"/>
                                          </p:val>
                                        </p:tav>
                                        <p:tav tm="100000">
                                          <p:val>
                                            <p:fltVal val="1"/>
                                          </p:val>
                                        </p:tav>
                                      </p:tavLst>
                                    </p:anim>
                                    <p:anim calcmode="lin" valueType="num">
                                      <p:cBhvr>
                                        <p:cTn id="12" dur="5000" fill="hold"/>
                                        <p:tgtEl>
                                          <p:spTgt spid="2058"/>
                                        </p:tgtEl>
                                        <p:attrNameLst>
                                          <p:attrName>ppt_h</p:attrName>
                                        </p:attrNameLst>
                                      </p:cBhvr>
                                      <p:tavLst>
                                        <p:tav tm="0">
                                          <p:val>
                                            <p:strVal val="#ppt_h"/>
                                          </p:val>
                                        </p:tav>
                                        <p:tav tm="100000">
                                          <p:val>
                                            <p:strVal val="#ppt_h"/>
                                          </p:val>
                                        </p:tav>
                                      </p:tavLst>
                                    </p:anim>
                                  </p:childTnLst>
                                </p:cTn>
                              </p:par>
                            </p:childTnLst>
                          </p:cTn>
                        </p:par>
                        <p:par>
                          <p:cTn id="13" fill="hold" nodeType="afterGroup">
                            <p:stCondLst>
                              <p:cond delay="7000"/>
                            </p:stCondLst>
                            <p:childTnLst>
                              <p:par>
                                <p:cTn id="14" presetID="29" presetClass="entr" presetSubtype="0" fill="hold" nodeType="afterEffect">
                                  <p:stCondLst>
                                    <p:cond delay="0"/>
                                  </p:stCondLst>
                                  <p:childTnLst>
                                    <p:set>
                                      <p:cBhvr>
                                        <p:cTn id="15" dur="1" fill="hold">
                                          <p:stCondLst>
                                            <p:cond delay="0"/>
                                          </p:stCondLst>
                                        </p:cTn>
                                        <p:tgtEl>
                                          <p:spTgt spid="2057"/>
                                        </p:tgtEl>
                                        <p:attrNameLst>
                                          <p:attrName>style.visibility</p:attrName>
                                        </p:attrNameLst>
                                      </p:cBhvr>
                                      <p:to>
                                        <p:strVal val="visible"/>
                                      </p:to>
                                    </p:set>
                                    <p:anim calcmode="lin" valueType="num">
                                      <p:cBhvr>
                                        <p:cTn id="16" dur="1000" fill="hold"/>
                                        <p:tgtEl>
                                          <p:spTgt spid="2057"/>
                                        </p:tgtEl>
                                        <p:attrNameLst>
                                          <p:attrName>ppt_x</p:attrName>
                                        </p:attrNameLst>
                                      </p:cBhvr>
                                      <p:tavLst>
                                        <p:tav tm="0">
                                          <p:val>
                                            <p:strVal val="#ppt_x-.2"/>
                                          </p:val>
                                        </p:tav>
                                        <p:tav tm="100000">
                                          <p:val>
                                            <p:strVal val="#ppt_x"/>
                                          </p:val>
                                        </p:tav>
                                      </p:tavLst>
                                    </p:anim>
                                    <p:anim calcmode="lin" valueType="num">
                                      <p:cBhvr>
                                        <p:cTn id="17" dur="1000" fill="hold"/>
                                        <p:tgtEl>
                                          <p:spTgt spid="2057"/>
                                        </p:tgtEl>
                                        <p:attrNameLst>
                                          <p:attrName>ppt_y</p:attrName>
                                        </p:attrNameLst>
                                      </p:cBhvr>
                                      <p:tavLst>
                                        <p:tav tm="0">
                                          <p:val>
                                            <p:strVal val="#ppt_y"/>
                                          </p:val>
                                        </p:tav>
                                        <p:tav tm="100000">
                                          <p:val>
                                            <p:strVal val="#ppt_y"/>
                                          </p:val>
                                        </p:tav>
                                      </p:tavLst>
                                    </p:anim>
                                    <p:animEffect transition="in" filter="wipe(right)" prLst="gradientSize: 0.1">
                                      <p:cBhvr>
                                        <p:cTn id="18" dur="1000"/>
                                        <p:tgtEl>
                                          <p:spTgt spid="2057"/>
                                        </p:tgtEl>
                                      </p:cBhvr>
                                    </p:animEffect>
                                  </p:childTnLst>
                                </p:cTn>
                              </p:par>
                            </p:childTnLst>
                          </p:cTn>
                        </p:par>
                        <p:par>
                          <p:cTn id="19" fill="hold" nodeType="afterGroup">
                            <p:stCondLst>
                              <p:cond delay="8000"/>
                            </p:stCondLst>
                            <p:childTnLst>
                              <p:par>
                                <p:cTn id="20" presetID="50" presetClass="entr" presetSubtype="0" decel="100000" fill="hold" grpId="0" nodeType="afterEffect" nodePh="1">
                                  <p:stCondLst>
                                    <p:cond delay="0"/>
                                  </p:stCondLst>
                                  <p:endCondLst>
                                    <p:cond evt="begin" delay="0">
                                      <p:tn val="20"/>
                                    </p:cond>
                                  </p:endCondLst>
                                  <p:childTnLst>
                                    <p:set>
                                      <p:cBhvr>
                                        <p:cTn id="21" dur="1" fill="hold">
                                          <p:stCondLst>
                                            <p:cond delay="0"/>
                                          </p:stCondLst>
                                        </p:cTn>
                                        <p:tgtEl>
                                          <p:spTgt spid="2051">
                                            <p:txEl>
                                              <p:pRg st="0" end="0"/>
                                            </p:txEl>
                                          </p:spTgt>
                                        </p:tgtEl>
                                        <p:attrNameLst>
                                          <p:attrName>style.visibility</p:attrName>
                                        </p:attrNameLst>
                                      </p:cBhvr>
                                      <p:to>
                                        <p:strVal val="visible"/>
                                      </p:to>
                                    </p:set>
                                    <p:anim calcmode="lin" valueType="num">
                                      <p:cBhvr>
                                        <p:cTn id="22" dur="2000" fill="hold"/>
                                        <p:tgtEl>
                                          <p:spTgt spid="2051">
                                            <p:txEl>
                                              <p:pRg st="0" end="0"/>
                                            </p:txEl>
                                          </p:spTgt>
                                        </p:tgtEl>
                                        <p:attrNameLst>
                                          <p:attrName>ppt_w</p:attrName>
                                        </p:attrNameLst>
                                      </p:cBhvr>
                                      <p:tavLst>
                                        <p:tav tm="0">
                                          <p:val>
                                            <p:strVal val="#ppt_w+.3"/>
                                          </p:val>
                                        </p:tav>
                                        <p:tav tm="100000">
                                          <p:val>
                                            <p:strVal val="#ppt_w"/>
                                          </p:val>
                                        </p:tav>
                                      </p:tavLst>
                                    </p:anim>
                                    <p:anim calcmode="lin" valueType="num">
                                      <p:cBhvr>
                                        <p:cTn id="23" dur="2000" fill="hold"/>
                                        <p:tgtEl>
                                          <p:spTgt spid="2051">
                                            <p:txEl>
                                              <p:pRg st="0" end="0"/>
                                            </p:txEl>
                                          </p:spTgt>
                                        </p:tgtEl>
                                        <p:attrNameLst>
                                          <p:attrName>ppt_h</p:attrName>
                                        </p:attrNameLst>
                                      </p:cBhvr>
                                      <p:tavLst>
                                        <p:tav tm="0">
                                          <p:val>
                                            <p:strVal val="#ppt_h"/>
                                          </p:val>
                                        </p:tav>
                                        <p:tav tm="100000">
                                          <p:val>
                                            <p:strVal val="#ppt_h"/>
                                          </p:val>
                                        </p:tav>
                                      </p:tavLst>
                                    </p:anim>
                                    <p:animEffect transition="in" filter="fade">
                                      <p:cBhvr>
                                        <p:cTn id="24" dur="2000"/>
                                        <p:tgtEl>
                                          <p:spTgt spid="2051">
                                            <p:txEl>
                                              <p:pRg st="0" end="0"/>
                                            </p:txEl>
                                          </p:spTgt>
                                        </p:tgtEl>
                                      </p:cBhvr>
                                    </p:animEffect>
                                  </p:childTnLst>
                                </p:cTn>
                              </p:par>
                            </p:childTnLst>
                          </p:cTn>
                        </p:par>
                        <p:par>
                          <p:cTn id="25" fill="hold" nodeType="afterGroup">
                            <p:stCondLst>
                              <p:cond delay="10000"/>
                            </p:stCondLst>
                            <p:childTnLst>
                              <p:par>
                                <p:cTn id="26" presetID="50" presetClass="entr" presetSubtype="0" decel="100000" fill="hold" nodeType="afterEffect">
                                  <p:stCondLst>
                                    <p:cond delay="0"/>
                                  </p:stCondLst>
                                  <p:childTnLst>
                                    <p:set>
                                      <p:cBhvr>
                                        <p:cTn id="27" dur="1" fill="hold">
                                          <p:stCondLst>
                                            <p:cond delay="0"/>
                                          </p:stCondLst>
                                        </p:cTn>
                                        <p:tgtEl>
                                          <p:spTgt spid="2">
                                            <p:txEl>
                                              <p:pRg st="0" end="0"/>
                                            </p:txEl>
                                          </p:spTgt>
                                        </p:tgtEl>
                                        <p:attrNameLst>
                                          <p:attrName>style.visibility</p:attrName>
                                        </p:attrNameLst>
                                      </p:cBhvr>
                                      <p:to>
                                        <p:strVal val="visible"/>
                                      </p:to>
                                    </p:set>
                                    <p:anim calcmode="lin" valueType="num">
                                      <p:cBhvr>
                                        <p:cTn id="28" dur="2000" fill="hold"/>
                                        <p:tgtEl>
                                          <p:spTgt spid="2">
                                            <p:txEl>
                                              <p:pRg st="0" end="0"/>
                                            </p:txEl>
                                          </p:spTgt>
                                        </p:tgtEl>
                                        <p:attrNameLst>
                                          <p:attrName>ppt_w</p:attrName>
                                        </p:attrNameLst>
                                      </p:cBhvr>
                                      <p:tavLst>
                                        <p:tav tm="0">
                                          <p:val>
                                            <p:strVal val="#ppt_w+.3"/>
                                          </p:val>
                                        </p:tav>
                                        <p:tav tm="100000">
                                          <p:val>
                                            <p:strVal val="#ppt_w"/>
                                          </p:val>
                                        </p:tav>
                                      </p:tavLst>
                                    </p:anim>
                                    <p:anim calcmode="lin" valueType="num">
                                      <p:cBhvr>
                                        <p:cTn id="29" dur="2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30"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nimBg="1"/>
      <p:bldP spid="2051"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Text Box 5"/>
          <p:cNvSpPr txBox="1">
            <a:spLocks noChangeArrowheads="1"/>
          </p:cNvSpPr>
          <p:nvPr/>
        </p:nvSpPr>
        <p:spPr bwMode="auto">
          <a:xfrm>
            <a:off x="755576" y="764704"/>
            <a:ext cx="777736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eaLnBrk="1" hangingPunct="1">
              <a:spcBef>
                <a:spcPct val="50000"/>
              </a:spcBef>
              <a:buClrTx/>
              <a:buFontTx/>
              <a:buNone/>
            </a:pPr>
            <a:r>
              <a:rPr lang="it-IT" altLang="it-IT" sz="1800" dirty="0">
                <a:latin typeface="Arial" panose="020B0604020202020204" pitchFamily="34" charset="0"/>
                <a:ea typeface="SimSun" panose="02010600030101010101" pitchFamily="2" charset="-122"/>
                <a:cs typeface="Arial" panose="020B0604020202020204" pitchFamily="34" charset="0"/>
              </a:rPr>
              <a:t>EMITTENTI NUOVE </a:t>
            </a:r>
            <a:r>
              <a:rPr lang="it-IT" altLang="it-IT" sz="1800" dirty="0" smtClean="0">
                <a:latin typeface="Arial" panose="020B0604020202020204" pitchFamily="34" charset="0"/>
                <a:ea typeface="SimSun" panose="02010600030101010101" pitchFamily="2" charset="-122"/>
                <a:cs typeface="Arial" panose="020B0604020202020204" pitchFamily="34" charset="0"/>
              </a:rPr>
              <a:t>nel </a:t>
            </a:r>
            <a:r>
              <a:rPr lang="it-IT" altLang="it-IT" sz="1800" dirty="0">
                <a:latin typeface="Arial" panose="020B0604020202020204" pitchFamily="34" charset="0"/>
                <a:ea typeface="SimSun" panose="02010600030101010101" pitchFamily="2" charset="-122"/>
                <a:cs typeface="Arial" panose="020B0604020202020204" pitchFamily="34" charset="0"/>
              </a:rPr>
              <a:t>periodo Gennaio </a:t>
            </a:r>
            <a:r>
              <a:rPr lang="it-IT" altLang="it-IT" sz="1800" dirty="0" smtClean="0">
                <a:latin typeface="Arial" panose="020B0604020202020204" pitchFamily="34" charset="0"/>
                <a:ea typeface="SimSun" panose="02010600030101010101" pitchFamily="2" charset="-122"/>
                <a:cs typeface="Arial" panose="020B0604020202020204" pitchFamily="34" charset="0"/>
              </a:rPr>
              <a:t>2015 – Gennaio 2016</a:t>
            </a:r>
          </a:p>
          <a:p>
            <a:pPr algn="ctr" eaLnBrk="1" hangingPunct="1">
              <a:spcBef>
                <a:spcPct val="50000"/>
              </a:spcBef>
              <a:buClrTx/>
              <a:buFontTx/>
              <a:buNone/>
            </a:pPr>
            <a:endParaRPr lang="it-IT" altLang="it-IT" sz="1800" dirty="0">
              <a:latin typeface="Arial" panose="020B0604020202020204" pitchFamily="34" charset="0"/>
              <a:ea typeface="SimSun" panose="02010600030101010101" pitchFamily="2" charset="-122"/>
              <a:cs typeface="Arial" panose="020B0604020202020204" pitchFamily="34" charset="0"/>
            </a:endParaRPr>
          </a:p>
          <a:p>
            <a:pPr algn="ctr" eaLnBrk="1" hangingPunct="1">
              <a:spcBef>
                <a:spcPct val="50000"/>
              </a:spcBef>
              <a:buClrTx/>
              <a:buNone/>
            </a:pPr>
            <a:r>
              <a:rPr lang="it-IT" altLang="it-IT" sz="1800" b="0" dirty="0">
                <a:latin typeface="Arial" panose="020B0604020202020204" pitchFamily="34" charset="0"/>
                <a:cs typeface="Arial" panose="020B0604020202020204" pitchFamily="34" charset="0"/>
              </a:rPr>
              <a:t>Nessuna</a:t>
            </a:r>
            <a:r>
              <a:rPr lang="it-IT" altLang="it-IT" sz="1800" b="0" dirty="0" smtClean="0">
                <a:latin typeface="Arial" panose="020B0604020202020204" pitchFamily="34" charset="0"/>
                <a:cs typeface="Arial" panose="020B0604020202020204" pitchFamily="34" charset="0"/>
              </a:rPr>
              <a:t>.</a:t>
            </a:r>
            <a:endParaRPr lang="it-IT" altLang="it-IT" sz="1800" b="0" dirty="0">
              <a:latin typeface="Arial" panose="020B0604020202020204" pitchFamily="34" charset="0"/>
              <a:cs typeface="Arial" panose="020B0604020202020204" pitchFamily="34" charset="0"/>
            </a:endParaRPr>
          </a:p>
        </p:txBody>
      </p:sp>
      <p:sp>
        <p:nvSpPr>
          <p:cNvPr id="3075" name="Text Box 5"/>
          <p:cNvSpPr txBox="1">
            <a:spLocks noChangeArrowheads="1"/>
          </p:cNvSpPr>
          <p:nvPr/>
        </p:nvSpPr>
        <p:spPr bwMode="auto">
          <a:xfrm>
            <a:off x="755079" y="3717032"/>
            <a:ext cx="777736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eaLnBrk="1" hangingPunct="1">
              <a:spcBef>
                <a:spcPct val="50000"/>
              </a:spcBef>
              <a:buClrTx/>
              <a:buNone/>
            </a:pPr>
            <a:r>
              <a:rPr lang="it-IT" altLang="it-IT" sz="1800" dirty="0" smtClean="0">
                <a:latin typeface="Arial" panose="020B0604020202020204" pitchFamily="34" charset="0"/>
                <a:cs typeface="Arial" panose="020B0604020202020204" pitchFamily="34" charset="0"/>
              </a:rPr>
              <a:t> </a:t>
            </a:r>
            <a:r>
              <a:rPr lang="it-IT" altLang="it-IT" sz="1800" dirty="0">
                <a:latin typeface="Arial" panose="020B0604020202020204" pitchFamily="34" charset="0"/>
                <a:ea typeface="SimSun" panose="02010600030101010101" pitchFamily="2" charset="-122"/>
                <a:cs typeface="Arial" panose="020B0604020202020204" pitchFamily="34" charset="0"/>
              </a:rPr>
              <a:t>EMITTENTI CHIUSE nel periodo Gennaio </a:t>
            </a:r>
            <a:r>
              <a:rPr lang="it-IT" altLang="it-IT" sz="1800" dirty="0" smtClean="0">
                <a:latin typeface="Arial" panose="020B0604020202020204" pitchFamily="34" charset="0"/>
                <a:ea typeface="SimSun" panose="02010600030101010101" pitchFamily="2" charset="-122"/>
                <a:cs typeface="Arial" panose="020B0604020202020204" pitchFamily="34" charset="0"/>
              </a:rPr>
              <a:t>2015 </a:t>
            </a:r>
            <a:r>
              <a:rPr lang="it-IT" altLang="it-IT" sz="1800" dirty="0">
                <a:latin typeface="Arial" panose="020B0604020202020204" pitchFamily="34" charset="0"/>
                <a:ea typeface="SimSun" panose="02010600030101010101" pitchFamily="2" charset="-122"/>
                <a:cs typeface="Arial" panose="020B0604020202020204" pitchFamily="34" charset="0"/>
              </a:rPr>
              <a:t>– Gennaio 2016</a:t>
            </a:r>
          </a:p>
          <a:p>
            <a:pPr algn="ctr" eaLnBrk="1" hangingPunct="1">
              <a:spcBef>
                <a:spcPct val="50000"/>
              </a:spcBef>
              <a:buClrTx/>
              <a:buFontTx/>
              <a:buNone/>
            </a:pPr>
            <a:endParaRPr lang="it-IT" altLang="it-IT" sz="1800" b="0" dirty="0">
              <a:latin typeface="Arial" panose="020B0604020202020204" pitchFamily="34" charset="0"/>
              <a:cs typeface="Arial" panose="020B0604020202020204" pitchFamily="34" charset="0"/>
            </a:endParaRPr>
          </a:p>
          <a:p>
            <a:pPr algn="ctr" eaLnBrk="1" hangingPunct="1">
              <a:spcBef>
                <a:spcPct val="50000"/>
              </a:spcBef>
              <a:buClrTx/>
              <a:buFontTx/>
              <a:buNone/>
            </a:pPr>
            <a:r>
              <a:rPr lang="it-IT" altLang="it-IT" sz="1800" b="0" dirty="0" smtClean="0">
                <a:latin typeface="Arial" panose="020B0604020202020204" pitchFamily="34" charset="0"/>
                <a:cs typeface="Arial" panose="020B0604020202020204" pitchFamily="34" charset="0"/>
              </a:rPr>
              <a:t>Nessuna.</a:t>
            </a:r>
            <a:endParaRPr lang="it-IT" altLang="it-IT" sz="1800" b="0" dirty="0">
              <a:latin typeface="Arial" panose="020B0604020202020204" pitchFamily="34" charset="0"/>
              <a:cs typeface="Arial" panose="020B0604020202020204" pitchFamily="34" charset="0"/>
            </a:endParaRPr>
          </a:p>
        </p:txBody>
      </p:sp>
    </p:spTree>
  </p:cSld>
  <p:clrMapOvr>
    <a:masterClrMapping/>
  </p:clrMapOvr>
  <p:transition spd="med">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abella 21"/>
          <p:cNvGraphicFramePr>
            <a:graphicFrameLocks noGrp="1"/>
          </p:cNvGraphicFramePr>
          <p:nvPr>
            <p:extLst>
              <p:ext uri="{D42A27DB-BD31-4B8C-83A1-F6EECF244321}">
                <p14:modId xmlns:p14="http://schemas.microsoft.com/office/powerpoint/2010/main" val="3638007301"/>
              </p:ext>
            </p:extLst>
          </p:nvPr>
        </p:nvGraphicFramePr>
        <p:xfrm>
          <a:off x="2411760" y="980728"/>
          <a:ext cx="3888431" cy="5004006"/>
        </p:xfrm>
        <a:graphic>
          <a:graphicData uri="http://schemas.openxmlformats.org/drawingml/2006/table">
            <a:tbl>
              <a:tblPr/>
              <a:tblGrid>
                <a:gridCol w="1084548"/>
                <a:gridCol w="1478282"/>
                <a:gridCol w="1325601"/>
              </a:tblGrid>
              <a:tr h="1030482">
                <a:tc>
                  <a:txBody>
                    <a:bodyPr/>
                    <a:lstStyle/>
                    <a:p>
                      <a:pPr algn="ctr" fontAlgn="ctr"/>
                      <a:r>
                        <a:rPr lang="it-IT" sz="1600" b="0" i="0" u="none" strike="noStrike" dirty="0">
                          <a:latin typeface="Arial" panose="020B0604020202020204" pitchFamily="34" charset="0"/>
                          <a:cs typeface="Arial" panose="020B0604020202020204" pitchFamily="34" charset="0"/>
                        </a:rPr>
                        <a:t> </a:t>
                      </a:r>
                    </a:p>
                  </a:txBody>
                  <a:tcPr marL="0" marR="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it-IT" sz="1600" b="0" i="0" u="none" strike="noStrike" dirty="0" err="1">
                          <a:latin typeface="Arial" panose="020B0604020202020204" pitchFamily="34" charset="0"/>
                          <a:cs typeface="Arial" panose="020B0604020202020204" pitchFamily="34" charset="0"/>
                        </a:rPr>
                        <a:t>Anno\Mese</a:t>
                      </a:r>
                      <a:endParaRPr lang="it-IT" sz="1600" b="0" i="0" u="none" strike="noStrike" dirty="0">
                        <a:latin typeface="Arial" panose="020B0604020202020204" pitchFamily="34" charset="0"/>
                        <a:cs typeface="Arial" panose="020B0604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Gennaio</a:t>
                      </a:r>
                    </a:p>
                  </a:txBody>
                  <a:tcPr marL="9524" marR="9524"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31127">
                <a:tc rowSpan="6">
                  <a:txBody>
                    <a:bodyPr/>
                    <a:lstStyle/>
                    <a:p>
                      <a:pPr algn="ctr" fontAlgn="ctr"/>
                      <a:r>
                        <a:rPr kumimoji="0" lang="it-IT" sz="1600" b="0" i="0" u="none" strike="noStrike" kern="1200" cap="none" normalizeH="0" baseline="0" dirty="0" smtClean="0">
                          <a:ln>
                            <a:noFill/>
                          </a:ln>
                          <a:solidFill>
                            <a:srgbClr val="C00000"/>
                          </a:solidFill>
                          <a:effectLst/>
                          <a:latin typeface="Arial" panose="020B0604020202020204" pitchFamily="34" charset="0"/>
                          <a:ea typeface="+mn-ea"/>
                          <a:cs typeface="Arial" panose="020B0604020202020204" pitchFamily="34" charset="0"/>
                        </a:rPr>
                        <a:t>Totale Fatturato</a:t>
                      </a:r>
                    </a:p>
                    <a:p>
                      <a:pPr algn="ctr" fontAlgn="ctr"/>
                      <a:endParaRPr kumimoji="0" lang="it-IT" sz="1600" b="0" i="0" u="none" strike="noStrike" kern="1200" cap="none" normalizeH="0" baseline="0" dirty="0">
                        <a:ln>
                          <a:noFill/>
                        </a:ln>
                        <a:solidFill>
                          <a:srgbClr val="C00000"/>
                        </a:solidFill>
                        <a:effectLst/>
                        <a:latin typeface="Arial" panose="020B0604020202020204" pitchFamily="34" charset="0"/>
                        <a:ea typeface="+mn-ea"/>
                        <a:cs typeface="Arial" panose="020B0604020202020204" pitchFamily="34" charset="0"/>
                      </a:endParaRPr>
                    </a:p>
                  </a:txBody>
                  <a:tcPr marL="0" marR="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it-IT" sz="1600" b="0" i="0" u="none" strike="noStrike" dirty="0" smtClean="0">
                          <a:solidFill>
                            <a:srgbClr val="C00000"/>
                          </a:solidFill>
                          <a:effectLst/>
                          <a:latin typeface="Arial" panose="020B0604020202020204" pitchFamily="34" charset="0"/>
                          <a:cs typeface="Arial" panose="020B0604020202020204" pitchFamily="34" charset="0"/>
                        </a:rPr>
                        <a:t>2014</a:t>
                      </a:r>
                      <a:endParaRPr lang="it-IT" sz="1600" b="0" i="0" u="none" strike="noStrike" dirty="0">
                        <a:solidFill>
                          <a:srgbClr val="C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1" i="0" u="none" strike="noStrike" kern="1200" dirty="0">
                          <a:solidFill>
                            <a:srgbClr val="C00000"/>
                          </a:solidFill>
                          <a:effectLst/>
                          <a:latin typeface="Arial" panose="020B0604020202020204" pitchFamily="34" charset="0"/>
                          <a:ea typeface="+mn-ea"/>
                          <a:cs typeface="Arial" panose="020B0604020202020204" pitchFamily="34" charset="0"/>
                        </a:rPr>
                        <a:t>19.713</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127">
                <a:tc vMerge="1">
                  <a:txBody>
                    <a:bodyPr/>
                    <a:lstStyle/>
                    <a:p>
                      <a:endParaRPr lang="it-IT"/>
                    </a:p>
                  </a:txBody>
                  <a:tcPr/>
                </a:tc>
                <a:tc>
                  <a:txBody>
                    <a:bodyPr/>
                    <a:lstStyle/>
                    <a:p>
                      <a:pPr algn="ctr" fontAlgn="ctr"/>
                      <a:r>
                        <a:rPr lang="it-IT" sz="1600" b="0" i="0" u="none" strike="noStrike" dirty="0" smtClean="0">
                          <a:solidFill>
                            <a:srgbClr val="C00000"/>
                          </a:solidFill>
                          <a:effectLst/>
                          <a:latin typeface="Arial" panose="020B0604020202020204" pitchFamily="34" charset="0"/>
                          <a:cs typeface="Arial" panose="020B0604020202020204" pitchFamily="34" charset="0"/>
                        </a:rPr>
                        <a:t>2015</a:t>
                      </a:r>
                      <a:endParaRPr lang="it-IT" sz="1600" b="0" i="0" u="none" strike="noStrike" dirty="0">
                        <a:solidFill>
                          <a:srgbClr val="C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1" i="0" u="none" strike="noStrike" kern="1200" dirty="0">
                          <a:solidFill>
                            <a:srgbClr val="C00000"/>
                          </a:solidFill>
                          <a:effectLst/>
                          <a:latin typeface="Arial" panose="020B0604020202020204" pitchFamily="34" charset="0"/>
                          <a:ea typeface="+mn-ea"/>
                          <a:cs typeface="Arial" panose="020B0604020202020204" pitchFamily="34" charset="0"/>
                        </a:rPr>
                        <a:t>19.826</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127">
                <a:tc vMerge="1">
                  <a:txBody>
                    <a:bodyPr/>
                    <a:lstStyle/>
                    <a:p>
                      <a:endParaRPr lang="it-IT"/>
                    </a:p>
                  </a:txBody>
                  <a:tcPr/>
                </a:tc>
                <a:tc>
                  <a:txBody>
                    <a:bodyPr/>
                    <a:lstStyle/>
                    <a:p>
                      <a:pPr algn="ctr" fontAlgn="ctr"/>
                      <a:r>
                        <a:rPr lang="it-IT" sz="1600" b="0" i="0" u="none" strike="noStrike" dirty="0" smtClean="0">
                          <a:solidFill>
                            <a:srgbClr val="C00000"/>
                          </a:solidFill>
                          <a:effectLst/>
                          <a:latin typeface="Arial" panose="020B0604020202020204" pitchFamily="34" charset="0"/>
                          <a:cs typeface="Arial" panose="020B0604020202020204" pitchFamily="34" charset="0"/>
                        </a:rPr>
                        <a:t>2016</a:t>
                      </a:r>
                      <a:endParaRPr lang="it-IT" sz="1600" b="0" i="0" u="none" strike="noStrike" dirty="0">
                        <a:solidFill>
                          <a:srgbClr val="C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1" i="0" u="none" strike="noStrike" kern="1200" dirty="0">
                          <a:solidFill>
                            <a:srgbClr val="C00000"/>
                          </a:solidFill>
                          <a:effectLst/>
                          <a:latin typeface="Arial" panose="020B0604020202020204" pitchFamily="34" charset="0"/>
                          <a:ea typeface="+mn-ea"/>
                          <a:cs typeface="Arial" panose="020B0604020202020204" pitchFamily="34" charset="0"/>
                        </a:rPr>
                        <a:t>19.154</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127">
                <a:tc vMerge="1">
                  <a:txBody>
                    <a:bodyPr/>
                    <a:lstStyle/>
                    <a:p>
                      <a:endParaRPr lang="it-IT"/>
                    </a:p>
                  </a:txBody>
                  <a:tcPr/>
                </a:tc>
                <a:tc>
                  <a:txBody>
                    <a:bodyPr/>
                    <a:lstStyle/>
                    <a:p>
                      <a:pPr algn="ctr" fontAlgn="ctr"/>
                      <a:r>
                        <a:rPr lang="it-IT" sz="1600" b="0" i="0" u="none" strike="noStrike" dirty="0" smtClean="0">
                          <a:solidFill>
                            <a:srgbClr val="C00000"/>
                          </a:solidFill>
                          <a:effectLst/>
                          <a:latin typeface="Arial" panose="020B0604020202020204" pitchFamily="34" charset="0"/>
                          <a:cs typeface="Arial" panose="020B0604020202020204" pitchFamily="34" charset="0"/>
                        </a:rPr>
                        <a:t>2015/2014</a:t>
                      </a:r>
                      <a:endParaRPr lang="it-IT" sz="1600" b="0" i="0" u="none" strike="noStrike" dirty="0">
                        <a:solidFill>
                          <a:srgbClr val="C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sng" strike="noStrike" kern="1200" dirty="0">
                          <a:solidFill>
                            <a:srgbClr val="C00000"/>
                          </a:solidFill>
                          <a:effectLst/>
                          <a:latin typeface="Arial" panose="020B0604020202020204" pitchFamily="34" charset="0"/>
                          <a:ea typeface="+mn-ea"/>
                          <a:cs typeface="Arial" panose="020B0604020202020204" pitchFamily="34" charset="0"/>
                        </a:rPr>
                        <a:t>0,6</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127">
                <a:tc vMerge="1">
                  <a:txBody>
                    <a:bodyPr/>
                    <a:lstStyle/>
                    <a:p>
                      <a:endParaRPr lang="it-IT"/>
                    </a:p>
                  </a:txBody>
                  <a:tcPr/>
                </a:tc>
                <a:tc>
                  <a:txBody>
                    <a:bodyPr/>
                    <a:lstStyle/>
                    <a:p>
                      <a:pPr algn="ctr" fontAlgn="ctr"/>
                      <a:r>
                        <a:rPr lang="it-IT" sz="1600" b="0" i="0" u="none" strike="noStrike" dirty="0" smtClean="0">
                          <a:solidFill>
                            <a:srgbClr val="C00000"/>
                          </a:solidFill>
                          <a:effectLst/>
                          <a:latin typeface="Arial" panose="020B0604020202020204" pitchFamily="34" charset="0"/>
                          <a:cs typeface="Arial" panose="020B0604020202020204" pitchFamily="34" charset="0"/>
                        </a:rPr>
                        <a:t>2016/2014</a:t>
                      </a:r>
                      <a:endParaRPr lang="it-IT" sz="1600" b="0" i="0" u="none" strike="noStrike" dirty="0">
                        <a:solidFill>
                          <a:srgbClr val="C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sng" strike="noStrike" kern="1200" dirty="0">
                          <a:solidFill>
                            <a:srgbClr val="C00000"/>
                          </a:solidFill>
                          <a:effectLst/>
                          <a:latin typeface="Arial" panose="020B0604020202020204" pitchFamily="34" charset="0"/>
                          <a:ea typeface="+mn-ea"/>
                          <a:cs typeface="Arial" panose="020B0604020202020204" pitchFamily="34" charset="0"/>
                        </a:rPr>
                        <a:t>-2,8</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127">
                <a:tc vMerge="1">
                  <a:txBody>
                    <a:bodyPr/>
                    <a:lstStyle/>
                    <a:p>
                      <a:endParaRPr lang="it-IT"/>
                    </a:p>
                  </a:txBody>
                  <a:tcPr/>
                </a:tc>
                <a:tc>
                  <a:txBody>
                    <a:bodyPr/>
                    <a:lstStyle/>
                    <a:p>
                      <a:pPr algn="ctr" fontAlgn="ctr"/>
                      <a:r>
                        <a:rPr lang="it-IT" sz="1600" b="0" i="0" u="none" strike="noStrike" dirty="0" smtClean="0">
                          <a:solidFill>
                            <a:srgbClr val="C00000"/>
                          </a:solidFill>
                          <a:effectLst/>
                          <a:latin typeface="Arial" panose="020B0604020202020204" pitchFamily="34" charset="0"/>
                          <a:cs typeface="Arial" panose="020B0604020202020204" pitchFamily="34" charset="0"/>
                        </a:rPr>
                        <a:t>2016/2015</a:t>
                      </a:r>
                      <a:endParaRPr lang="it-IT" sz="1600" b="0" i="0" u="none" strike="noStrike" dirty="0">
                        <a:solidFill>
                          <a:srgbClr val="C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sng" strike="noStrike" kern="1200" dirty="0">
                          <a:solidFill>
                            <a:srgbClr val="C00000"/>
                          </a:solidFill>
                          <a:effectLst/>
                          <a:latin typeface="Arial" panose="020B0604020202020204" pitchFamily="34" charset="0"/>
                          <a:ea typeface="+mn-ea"/>
                          <a:cs typeface="Arial" panose="020B0604020202020204" pitchFamily="34" charset="0"/>
                        </a:rPr>
                        <a:t>-3,4</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127">
                <a:tc rowSpan="6">
                  <a:txBody>
                    <a:bodyPr/>
                    <a:lstStyle/>
                    <a:p>
                      <a:pPr algn="ctr" fontAlgn="ctr"/>
                      <a:r>
                        <a:rPr kumimoji="0" lang="it-IT" sz="1600" b="0" i="0" u="none" strike="noStrike" kern="1200" cap="none" normalizeH="0" baseline="0" dirty="0" smtClean="0">
                          <a:ln>
                            <a:noFill/>
                          </a:ln>
                          <a:solidFill>
                            <a:schemeClr val="tx1"/>
                          </a:solidFill>
                          <a:effectLst/>
                          <a:latin typeface="Arial" panose="020B0604020202020204" pitchFamily="34" charset="0"/>
                          <a:ea typeface="+mn-ea"/>
                          <a:cs typeface="Arial" panose="020B0604020202020204" pitchFamily="34" charset="0"/>
                        </a:rPr>
                        <a:t>Totale</a:t>
                      </a:r>
                    </a:p>
                    <a:p>
                      <a:pPr algn="ctr" fontAlgn="ctr"/>
                      <a:r>
                        <a:rPr kumimoji="0" lang="it-IT" sz="1600" b="0" i="0" u="none" strike="noStrike" kern="1200" cap="none" normalizeH="0" baseline="0" dirty="0" smtClean="0">
                          <a:ln>
                            <a:noFill/>
                          </a:ln>
                          <a:solidFill>
                            <a:schemeClr val="tx1"/>
                          </a:solidFill>
                          <a:effectLst/>
                          <a:latin typeface="Arial" panose="020B0604020202020204" pitchFamily="34" charset="0"/>
                          <a:ea typeface="+mn-ea"/>
                          <a:cs typeface="Arial" panose="020B0604020202020204" pitchFamily="34" charset="0"/>
                        </a:rPr>
                        <a:t>Avvisi</a:t>
                      </a:r>
                      <a:endParaRPr kumimoji="0" lang="it-IT" sz="16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0" marR="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it-IT" sz="1600" b="0" i="0" u="none" strike="noStrike" dirty="0" smtClean="0">
                          <a:solidFill>
                            <a:srgbClr val="000000"/>
                          </a:solidFill>
                          <a:effectLst/>
                          <a:latin typeface="Arial" panose="020B0604020202020204" pitchFamily="34" charset="0"/>
                          <a:cs typeface="Arial" panose="020B0604020202020204" pitchFamily="34" charset="0"/>
                        </a:rPr>
                        <a:t>2014</a:t>
                      </a:r>
                      <a:endParaRPr lang="it-IT" sz="16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1" i="0" u="none" strike="noStrike" kern="1200" dirty="0">
                          <a:solidFill>
                            <a:srgbClr val="000000"/>
                          </a:solidFill>
                          <a:effectLst/>
                          <a:latin typeface="Arial" panose="020B0604020202020204" pitchFamily="34" charset="0"/>
                          <a:ea typeface="+mn-ea"/>
                          <a:cs typeface="Arial" panose="020B0604020202020204" pitchFamily="34" charset="0"/>
                        </a:rPr>
                        <a:t>85.842</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31127">
                <a:tc vMerge="1">
                  <a:txBody>
                    <a:bodyPr/>
                    <a:lstStyle/>
                    <a:p>
                      <a:endParaRPr lang="it-IT"/>
                    </a:p>
                  </a:txBody>
                  <a:tcPr/>
                </a:tc>
                <a:tc>
                  <a:txBody>
                    <a:bodyPr/>
                    <a:lstStyle/>
                    <a:p>
                      <a:pPr algn="ctr" fontAlgn="ctr"/>
                      <a:r>
                        <a:rPr lang="it-IT" sz="1600" b="0" i="0" u="none" strike="noStrike" dirty="0" smtClean="0">
                          <a:solidFill>
                            <a:srgbClr val="000000"/>
                          </a:solidFill>
                          <a:effectLst/>
                          <a:latin typeface="Arial" panose="020B0604020202020204" pitchFamily="34" charset="0"/>
                          <a:cs typeface="Arial" panose="020B0604020202020204" pitchFamily="34" charset="0"/>
                        </a:rPr>
                        <a:t>2015</a:t>
                      </a:r>
                      <a:endParaRPr lang="it-IT" sz="16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1" i="0" u="none" strike="noStrike" kern="1200" dirty="0">
                          <a:solidFill>
                            <a:srgbClr val="000000"/>
                          </a:solidFill>
                          <a:effectLst/>
                          <a:latin typeface="Arial" panose="020B0604020202020204" pitchFamily="34" charset="0"/>
                          <a:ea typeface="+mn-ea"/>
                          <a:cs typeface="Arial" panose="020B0604020202020204" pitchFamily="34" charset="0"/>
                        </a:rPr>
                        <a:t>88.485</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127">
                <a:tc vMerge="1">
                  <a:txBody>
                    <a:bodyPr/>
                    <a:lstStyle/>
                    <a:p>
                      <a:endParaRPr lang="it-IT"/>
                    </a:p>
                  </a:txBody>
                  <a:tcPr/>
                </a:tc>
                <a:tc>
                  <a:txBody>
                    <a:bodyPr/>
                    <a:lstStyle/>
                    <a:p>
                      <a:pPr algn="ctr" fontAlgn="ctr"/>
                      <a:r>
                        <a:rPr lang="it-IT" sz="1600" b="0" i="0" u="none" strike="noStrike" dirty="0" smtClean="0">
                          <a:solidFill>
                            <a:srgbClr val="000000"/>
                          </a:solidFill>
                          <a:effectLst/>
                          <a:latin typeface="Arial" panose="020B0604020202020204" pitchFamily="34" charset="0"/>
                          <a:cs typeface="Arial" panose="020B0604020202020204" pitchFamily="34" charset="0"/>
                        </a:rPr>
                        <a:t>2016</a:t>
                      </a:r>
                      <a:endParaRPr lang="it-IT" sz="16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1" i="0" u="none" strike="noStrike" kern="1200" dirty="0">
                          <a:solidFill>
                            <a:srgbClr val="000000"/>
                          </a:solidFill>
                          <a:effectLst/>
                          <a:latin typeface="Arial" panose="020B0604020202020204" pitchFamily="34" charset="0"/>
                          <a:ea typeface="+mn-ea"/>
                          <a:cs typeface="Arial" panose="020B0604020202020204" pitchFamily="34" charset="0"/>
                        </a:rPr>
                        <a:t>89.561</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127">
                <a:tc vMerge="1">
                  <a:txBody>
                    <a:bodyPr/>
                    <a:lstStyle/>
                    <a:p>
                      <a:endParaRPr lang="it-IT"/>
                    </a:p>
                  </a:txBody>
                  <a:tcPr/>
                </a:tc>
                <a:tc>
                  <a:txBody>
                    <a:bodyPr/>
                    <a:lstStyle/>
                    <a:p>
                      <a:pPr algn="ctr" fontAlgn="ctr"/>
                      <a:r>
                        <a:rPr lang="it-IT" sz="1600" b="0" i="0" u="none" strike="noStrike" dirty="0" smtClean="0">
                          <a:solidFill>
                            <a:srgbClr val="000000"/>
                          </a:solidFill>
                          <a:effectLst/>
                          <a:latin typeface="Arial" panose="020B0604020202020204" pitchFamily="34" charset="0"/>
                          <a:cs typeface="Arial" panose="020B0604020202020204" pitchFamily="34" charset="0"/>
                        </a:rPr>
                        <a:t>2015/2014</a:t>
                      </a:r>
                      <a:endParaRPr lang="it-IT" sz="16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sng" strike="noStrike" kern="1200" dirty="0">
                          <a:solidFill>
                            <a:srgbClr val="000000"/>
                          </a:solidFill>
                          <a:effectLst/>
                          <a:latin typeface="Arial" panose="020B0604020202020204" pitchFamily="34" charset="0"/>
                          <a:ea typeface="+mn-ea"/>
                          <a:cs typeface="Arial" panose="020B0604020202020204" pitchFamily="34" charset="0"/>
                        </a:rPr>
                        <a:t>3,1</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31127">
                <a:tc vMerge="1">
                  <a:txBody>
                    <a:bodyPr/>
                    <a:lstStyle/>
                    <a:p>
                      <a:endParaRPr lang="it-IT"/>
                    </a:p>
                  </a:txBody>
                  <a:tcPr/>
                </a:tc>
                <a:tc>
                  <a:txBody>
                    <a:bodyPr/>
                    <a:lstStyle/>
                    <a:p>
                      <a:pPr algn="ctr" fontAlgn="ctr"/>
                      <a:r>
                        <a:rPr lang="it-IT" sz="1600" b="0" i="0" u="none" strike="noStrike" dirty="0" smtClean="0">
                          <a:solidFill>
                            <a:srgbClr val="000000"/>
                          </a:solidFill>
                          <a:effectLst/>
                          <a:latin typeface="Arial" panose="020B0604020202020204" pitchFamily="34" charset="0"/>
                          <a:cs typeface="Arial" panose="020B0604020202020204" pitchFamily="34" charset="0"/>
                        </a:rPr>
                        <a:t>2016/2014</a:t>
                      </a:r>
                      <a:endParaRPr lang="it-IT" sz="16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sng" strike="noStrike" kern="1200" dirty="0">
                          <a:solidFill>
                            <a:srgbClr val="000000"/>
                          </a:solidFill>
                          <a:effectLst/>
                          <a:latin typeface="Arial" panose="020B0604020202020204" pitchFamily="34" charset="0"/>
                          <a:ea typeface="+mn-ea"/>
                          <a:cs typeface="Arial" panose="020B0604020202020204" pitchFamily="34" charset="0"/>
                        </a:rPr>
                        <a:t>4,3</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31127">
                <a:tc vMerge="1">
                  <a:txBody>
                    <a:bodyPr/>
                    <a:lstStyle/>
                    <a:p>
                      <a:endParaRPr lang="it-IT" dirty="0"/>
                    </a:p>
                  </a:txBody>
                  <a:tcPr/>
                </a:tc>
                <a:tc>
                  <a:txBody>
                    <a:bodyPr/>
                    <a:lstStyle/>
                    <a:p>
                      <a:pPr algn="ctr" fontAlgn="ctr"/>
                      <a:r>
                        <a:rPr lang="it-IT" sz="1600" b="0" i="0" u="none" strike="noStrike" dirty="0" smtClean="0">
                          <a:solidFill>
                            <a:srgbClr val="000000"/>
                          </a:solidFill>
                          <a:effectLst/>
                          <a:latin typeface="Arial" panose="020B0604020202020204" pitchFamily="34" charset="0"/>
                          <a:cs typeface="Arial" panose="020B0604020202020204" pitchFamily="34" charset="0"/>
                        </a:rPr>
                        <a:t>2016/2015</a:t>
                      </a:r>
                      <a:endParaRPr lang="it-IT" sz="16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sng" strike="noStrike" kern="1200" dirty="0">
                          <a:solidFill>
                            <a:srgbClr val="000000"/>
                          </a:solidFill>
                          <a:effectLst/>
                          <a:latin typeface="Arial" panose="020B0604020202020204" pitchFamily="34" charset="0"/>
                          <a:ea typeface="+mn-ea"/>
                          <a:cs typeface="Arial" panose="020B0604020202020204" pitchFamily="34" charset="0"/>
                        </a:rPr>
                        <a:t>1,2</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00418" name="Text Box 66"/>
          <p:cNvSpPr txBox="1">
            <a:spLocks noChangeArrowheads="1"/>
          </p:cNvSpPr>
          <p:nvPr/>
        </p:nvSpPr>
        <p:spPr bwMode="auto">
          <a:xfrm>
            <a:off x="0" y="1364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eaLnBrk="1" hangingPunct="1">
              <a:spcBef>
                <a:spcPct val="50000"/>
              </a:spcBef>
              <a:buClrTx/>
              <a:buFontTx/>
              <a:buNone/>
            </a:pPr>
            <a:r>
              <a:rPr lang="it-IT" altLang="it-IT" sz="1800" dirty="0" smtClean="0">
                <a:latin typeface="Arial" panose="020B0604020202020204" pitchFamily="34" charset="0"/>
                <a:cs typeface="Arial" panose="020B0604020202020204" pitchFamily="34" charset="0"/>
              </a:rPr>
              <a:t>Totale Fatturato </a:t>
            </a:r>
            <a:r>
              <a:rPr lang="it-IT" altLang="it-IT" sz="1800" b="0" dirty="0" smtClean="0">
                <a:latin typeface="Arial" panose="020B0604020202020204" pitchFamily="34" charset="0"/>
                <a:cs typeface="Arial" panose="020B0604020202020204" pitchFamily="34" charset="0"/>
              </a:rPr>
              <a:t>(</a:t>
            </a:r>
            <a:r>
              <a:rPr lang="it-IT" altLang="it-IT" sz="1800" b="0" dirty="0">
                <a:latin typeface="Arial" panose="020B0604020202020204" pitchFamily="34" charset="0"/>
                <a:cs typeface="Arial" panose="020B0604020202020204" pitchFamily="34" charset="0"/>
              </a:rPr>
              <a:t>in </a:t>
            </a:r>
            <a:r>
              <a:rPr lang="it-IT" altLang="it-IT" sz="1800" b="0" dirty="0" smtClean="0">
                <a:latin typeface="Arial" panose="020B0604020202020204" pitchFamily="34" charset="0"/>
                <a:cs typeface="Arial" panose="020B0604020202020204" pitchFamily="34" charset="0"/>
              </a:rPr>
              <a:t>migliaia di </a:t>
            </a:r>
            <a:r>
              <a:rPr lang="it-IT" altLang="it-IT" sz="1800" b="0" dirty="0">
                <a:latin typeface="Arial" panose="020B0604020202020204" pitchFamily="34" charset="0"/>
                <a:cs typeface="Arial" panose="020B0604020202020204" pitchFamily="34" charset="0"/>
              </a:rPr>
              <a:t>euro</a:t>
            </a:r>
            <a:r>
              <a:rPr lang="it-IT" altLang="it-IT" sz="1800" b="0" dirty="0" smtClean="0">
                <a:latin typeface="Arial" panose="020B0604020202020204" pitchFamily="34" charset="0"/>
                <a:cs typeface="Arial" panose="020B0604020202020204" pitchFamily="34" charset="0"/>
              </a:rPr>
              <a:t>)</a:t>
            </a:r>
            <a:r>
              <a:rPr lang="it-IT" altLang="it-IT" sz="1800" dirty="0">
                <a:latin typeface="Arial" panose="020B0604020202020204" pitchFamily="34" charset="0"/>
                <a:cs typeface="Arial" panose="020B0604020202020204" pitchFamily="34" charset="0"/>
              </a:rPr>
              <a:t> e </a:t>
            </a:r>
            <a:r>
              <a:rPr lang="it-IT" altLang="it-IT" sz="1800" dirty="0" smtClean="0">
                <a:latin typeface="Arial" panose="020B0604020202020204" pitchFamily="34" charset="0"/>
                <a:cs typeface="Arial" panose="020B0604020202020204" pitchFamily="34" charset="0"/>
              </a:rPr>
              <a:t>Avvisi</a:t>
            </a:r>
            <a:endParaRPr lang="it-IT" altLang="it-IT" sz="1800" dirty="0">
              <a:solidFill>
                <a:srgbClr val="A19DFB"/>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6611534"/>
      </p:ext>
    </p:extLst>
  </p:cSld>
  <p:clrMapOvr>
    <a:masterClrMapping/>
  </p:clrMapOvr>
  <p:transition spd="med">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418"/>
                                        </p:tgtEl>
                                        <p:attrNameLst>
                                          <p:attrName>style.visibility</p:attrName>
                                        </p:attrNameLst>
                                      </p:cBhvr>
                                      <p:to>
                                        <p:strVal val="visible"/>
                                      </p:to>
                                    </p:set>
                                    <p:anim calcmode="lin" valueType="num">
                                      <p:cBhvr additive="base">
                                        <p:cTn id="7" dur="500" fill="hold"/>
                                        <p:tgtEl>
                                          <p:spTgt spid="100418"/>
                                        </p:tgtEl>
                                        <p:attrNameLst>
                                          <p:attrName>ppt_x</p:attrName>
                                        </p:attrNameLst>
                                      </p:cBhvr>
                                      <p:tavLst>
                                        <p:tav tm="0">
                                          <p:val>
                                            <p:strVal val="#ppt_x"/>
                                          </p:val>
                                        </p:tav>
                                        <p:tav tm="100000">
                                          <p:val>
                                            <p:strVal val="#ppt_x"/>
                                          </p:val>
                                        </p:tav>
                                      </p:tavLst>
                                    </p:anim>
                                    <p:anim calcmode="lin" valueType="num">
                                      <p:cBhvr additive="base">
                                        <p:cTn id="8" dur="500" fill="hold"/>
                                        <p:tgtEl>
                                          <p:spTgt spid="10041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418"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abella 21"/>
          <p:cNvGraphicFramePr>
            <a:graphicFrameLocks noGrp="1"/>
          </p:cNvGraphicFramePr>
          <p:nvPr>
            <p:extLst>
              <p:ext uri="{D42A27DB-BD31-4B8C-83A1-F6EECF244321}">
                <p14:modId xmlns:p14="http://schemas.microsoft.com/office/powerpoint/2010/main" val="2052445600"/>
              </p:ext>
            </p:extLst>
          </p:nvPr>
        </p:nvGraphicFramePr>
        <p:xfrm>
          <a:off x="2411761" y="886974"/>
          <a:ext cx="4104455" cy="5134314"/>
        </p:xfrm>
        <a:graphic>
          <a:graphicData uri="http://schemas.openxmlformats.org/drawingml/2006/table">
            <a:tbl>
              <a:tblPr/>
              <a:tblGrid>
                <a:gridCol w="1079553"/>
                <a:gridCol w="1512734"/>
                <a:gridCol w="1512168"/>
              </a:tblGrid>
              <a:tr h="792078">
                <a:tc>
                  <a:txBody>
                    <a:bodyPr/>
                    <a:lstStyle/>
                    <a:p>
                      <a:pPr algn="ctr" fontAlgn="ctr"/>
                      <a:r>
                        <a:rPr lang="it-IT" sz="1600" b="0" i="0" u="none" strike="noStrike" dirty="0">
                          <a:latin typeface="Arial" panose="020B0604020202020204" pitchFamily="34" charset="0"/>
                          <a:cs typeface="Arial" panose="020B0604020202020204" pitchFamily="34" charset="0"/>
                        </a:rPr>
                        <a:t> </a:t>
                      </a:r>
                    </a:p>
                  </a:txBody>
                  <a:tcPr marL="0" marR="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it-IT" sz="1600" b="0" i="0" u="none" strike="noStrike" dirty="0" smtClean="0">
                          <a:latin typeface="Arial" panose="020B0604020202020204" pitchFamily="34" charset="0"/>
                          <a:cs typeface="Arial" panose="020B0604020202020204" pitchFamily="34" charset="0"/>
                        </a:rPr>
                        <a:t>Anno\Mese</a:t>
                      </a:r>
                      <a:endParaRPr lang="it-IT" sz="1600" b="0" i="0" u="none" strike="noStrike" dirty="0">
                        <a:latin typeface="Arial" panose="020B0604020202020204" pitchFamily="34" charset="0"/>
                        <a:cs typeface="Arial" panose="020B0604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algn="ctr" defTabSz="914400" rtl="0" eaLnBrk="1" fontAlgn="ctr" latinLnBrk="0" hangingPunct="1"/>
                      <a:r>
                        <a:rPr lang="it-IT" sz="1600" b="0" i="0" u="none" strike="noStrike" kern="1200" dirty="0" smtClean="0">
                          <a:solidFill>
                            <a:schemeClr val="tx1"/>
                          </a:solidFill>
                          <a:latin typeface="Arial" panose="020B0604020202020204" pitchFamily="34" charset="0"/>
                          <a:ea typeface="+mn-ea"/>
                          <a:cs typeface="Arial" panose="020B0604020202020204" pitchFamily="34" charset="0"/>
                        </a:rPr>
                        <a:t>Gennaio</a:t>
                      </a:r>
                      <a:endParaRPr lang="it-IT" sz="1600" b="0" i="0" u="none" strike="noStrike" kern="1200" dirty="0">
                        <a:solidFill>
                          <a:schemeClr val="tx1"/>
                        </a:solidFill>
                        <a:latin typeface="Arial" panose="020B0604020202020204" pitchFamily="34" charset="0"/>
                        <a:ea typeface="+mn-ea"/>
                        <a:cs typeface="Arial" panose="020B0604020202020204" pitchFamily="34" charset="0"/>
                      </a:endParaRPr>
                    </a:p>
                  </a:txBody>
                  <a:tcPr marL="9524" marR="9524"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61853">
                <a:tc rowSpan="6">
                  <a:txBody>
                    <a:bodyPr/>
                    <a:lstStyle/>
                    <a:p>
                      <a:pPr algn="ctr" fontAlgn="ctr"/>
                      <a:r>
                        <a:rPr kumimoji="0" lang="it-IT" sz="1600" b="0" i="0" u="none" strike="noStrike" kern="1200" cap="none" normalizeH="0" baseline="0" dirty="0">
                          <a:ln>
                            <a:noFill/>
                          </a:ln>
                          <a:solidFill>
                            <a:schemeClr val="accent2">
                              <a:lumMod val="25000"/>
                            </a:schemeClr>
                          </a:solidFill>
                          <a:effectLst/>
                          <a:latin typeface="Arial" panose="020B0604020202020204" pitchFamily="34" charset="0"/>
                          <a:ea typeface="+mn-ea"/>
                          <a:cs typeface="Arial" panose="020B0604020202020204" pitchFamily="34" charset="0"/>
                        </a:rPr>
                        <a:t>Fatturato tabellare</a:t>
                      </a:r>
                    </a:p>
                  </a:txBody>
                  <a:tcPr marL="0" marR="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it-IT" sz="1600" b="0" i="0" u="none" strike="noStrike" dirty="0" smtClean="0">
                          <a:solidFill>
                            <a:schemeClr val="accent2">
                              <a:lumMod val="25000"/>
                            </a:schemeClr>
                          </a:solidFill>
                          <a:effectLst/>
                          <a:latin typeface="Arial" panose="020B0604020202020204" pitchFamily="34" charset="0"/>
                          <a:cs typeface="Arial" panose="020B0604020202020204" pitchFamily="34" charset="0"/>
                        </a:rPr>
                        <a:t>2014</a:t>
                      </a:r>
                      <a:endParaRPr lang="it-IT" sz="1600" b="0" i="0" u="none" strike="noStrike" dirty="0">
                        <a:solidFill>
                          <a:schemeClr val="accent2">
                            <a:lumMod val="25000"/>
                          </a:schemeClr>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1"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18.813</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1853">
                <a:tc vMerge="1">
                  <a:txBody>
                    <a:bodyPr/>
                    <a:lstStyle/>
                    <a:p>
                      <a:endParaRPr lang="it-IT"/>
                    </a:p>
                  </a:txBody>
                  <a:tcPr/>
                </a:tc>
                <a:tc>
                  <a:txBody>
                    <a:bodyPr/>
                    <a:lstStyle/>
                    <a:p>
                      <a:pPr algn="ctr" fontAlgn="ctr"/>
                      <a:r>
                        <a:rPr lang="it-IT" sz="1600" b="0" i="0" u="none" strike="noStrike" dirty="0" smtClean="0">
                          <a:solidFill>
                            <a:schemeClr val="accent2">
                              <a:lumMod val="25000"/>
                            </a:schemeClr>
                          </a:solidFill>
                          <a:effectLst/>
                          <a:latin typeface="Arial" panose="020B0604020202020204" pitchFamily="34" charset="0"/>
                          <a:cs typeface="Arial" panose="020B0604020202020204" pitchFamily="34" charset="0"/>
                        </a:rPr>
                        <a:t>2015</a:t>
                      </a:r>
                      <a:endParaRPr lang="it-IT" sz="1600" b="0" i="0" u="none" strike="noStrike" dirty="0">
                        <a:solidFill>
                          <a:schemeClr val="accent2">
                            <a:lumMod val="25000"/>
                          </a:schemeClr>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1"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18.855</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1853">
                <a:tc vMerge="1">
                  <a:txBody>
                    <a:bodyPr/>
                    <a:lstStyle/>
                    <a:p>
                      <a:endParaRPr lang="it-IT"/>
                    </a:p>
                  </a:txBody>
                  <a:tcPr/>
                </a:tc>
                <a:tc>
                  <a:txBody>
                    <a:bodyPr/>
                    <a:lstStyle/>
                    <a:p>
                      <a:pPr algn="ctr" fontAlgn="ctr"/>
                      <a:r>
                        <a:rPr lang="it-IT" sz="1600" b="0" i="0" u="none" strike="noStrike" dirty="0" smtClean="0">
                          <a:solidFill>
                            <a:schemeClr val="accent2">
                              <a:lumMod val="25000"/>
                            </a:schemeClr>
                          </a:solidFill>
                          <a:effectLst/>
                          <a:latin typeface="Arial" panose="020B0604020202020204" pitchFamily="34" charset="0"/>
                          <a:cs typeface="Arial" panose="020B0604020202020204" pitchFamily="34" charset="0"/>
                        </a:rPr>
                        <a:t>2016</a:t>
                      </a:r>
                      <a:endParaRPr lang="it-IT" sz="1600" b="0" i="0" u="none" strike="noStrike" dirty="0">
                        <a:solidFill>
                          <a:schemeClr val="accent2">
                            <a:lumMod val="25000"/>
                          </a:schemeClr>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1" i="0" u="none" strike="noStrike" kern="1200" dirty="0">
                          <a:solidFill>
                            <a:schemeClr val="accent2">
                              <a:lumMod val="25000"/>
                            </a:schemeClr>
                          </a:solidFill>
                          <a:effectLst/>
                          <a:latin typeface="Arial" panose="020B0604020202020204" pitchFamily="34" charset="0"/>
                          <a:ea typeface="+mn-ea"/>
                          <a:cs typeface="Arial" panose="020B0604020202020204" pitchFamily="34" charset="0"/>
                        </a:rPr>
                        <a:t>18.196</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1853">
                <a:tc vMerge="1">
                  <a:txBody>
                    <a:bodyPr/>
                    <a:lstStyle/>
                    <a:p>
                      <a:endParaRPr lang="it-IT"/>
                    </a:p>
                  </a:txBody>
                  <a:tcPr/>
                </a:tc>
                <a:tc>
                  <a:txBody>
                    <a:bodyPr/>
                    <a:lstStyle/>
                    <a:p>
                      <a:pPr algn="ctr" fontAlgn="ctr"/>
                      <a:r>
                        <a:rPr lang="it-IT" sz="1600" b="0" i="0" u="none" strike="noStrike" dirty="0" smtClean="0">
                          <a:solidFill>
                            <a:schemeClr val="accent2">
                              <a:lumMod val="25000"/>
                            </a:schemeClr>
                          </a:solidFill>
                          <a:effectLst/>
                          <a:latin typeface="Arial" panose="020B0604020202020204" pitchFamily="34" charset="0"/>
                          <a:cs typeface="Arial" panose="020B0604020202020204" pitchFamily="34" charset="0"/>
                        </a:rPr>
                        <a:t>2015/2014</a:t>
                      </a:r>
                      <a:endParaRPr lang="it-IT" sz="1600" b="0" i="0" u="none" strike="noStrike" dirty="0">
                        <a:solidFill>
                          <a:schemeClr val="accent2">
                            <a:lumMod val="25000"/>
                          </a:schemeClr>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sng" strike="noStrike" kern="1200" dirty="0">
                          <a:solidFill>
                            <a:schemeClr val="accent2">
                              <a:lumMod val="25000"/>
                            </a:schemeClr>
                          </a:solidFill>
                          <a:effectLst/>
                          <a:latin typeface="Arial" panose="020B0604020202020204" pitchFamily="34" charset="0"/>
                          <a:ea typeface="+mn-ea"/>
                          <a:cs typeface="Arial" panose="020B0604020202020204" pitchFamily="34" charset="0"/>
                        </a:rPr>
                        <a:t>0,2</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1853">
                <a:tc vMerge="1">
                  <a:txBody>
                    <a:bodyPr/>
                    <a:lstStyle/>
                    <a:p>
                      <a:endParaRPr lang="it-IT"/>
                    </a:p>
                  </a:txBody>
                  <a:tcPr/>
                </a:tc>
                <a:tc>
                  <a:txBody>
                    <a:bodyPr/>
                    <a:lstStyle/>
                    <a:p>
                      <a:pPr algn="ctr" fontAlgn="ctr"/>
                      <a:r>
                        <a:rPr lang="it-IT" sz="1600" b="0" i="0" u="none" strike="noStrike" dirty="0" smtClean="0">
                          <a:solidFill>
                            <a:schemeClr val="accent2">
                              <a:lumMod val="25000"/>
                            </a:schemeClr>
                          </a:solidFill>
                          <a:effectLst/>
                          <a:latin typeface="Arial" panose="020B0604020202020204" pitchFamily="34" charset="0"/>
                          <a:cs typeface="Arial" panose="020B0604020202020204" pitchFamily="34" charset="0"/>
                        </a:rPr>
                        <a:t>2016/2014</a:t>
                      </a:r>
                      <a:endParaRPr lang="it-IT" sz="1600" b="0" i="0" u="none" strike="noStrike" dirty="0">
                        <a:solidFill>
                          <a:schemeClr val="accent2">
                            <a:lumMod val="25000"/>
                          </a:schemeClr>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sng" strike="noStrike" kern="1200" dirty="0">
                          <a:solidFill>
                            <a:schemeClr val="accent2">
                              <a:lumMod val="25000"/>
                            </a:schemeClr>
                          </a:solidFill>
                          <a:effectLst/>
                          <a:latin typeface="Arial" panose="020B0604020202020204" pitchFamily="34" charset="0"/>
                          <a:ea typeface="+mn-ea"/>
                          <a:cs typeface="Arial" panose="020B0604020202020204" pitchFamily="34" charset="0"/>
                        </a:rPr>
                        <a:t>-3,3</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1853">
                <a:tc vMerge="1">
                  <a:txBody>
                    <a:bodyPr/>
                    <a:lstStyle/>
                    <a:p>
                      <a:endParaRPr lang="it-IT"/>
                    </a:p>
                  </a:txBody>
                  <a:tcPr/>
                </a:tc>
                <a:tc>
                  <a:txBody>
                    <a:bodyPr/>
                    <a:lstStyle/>
                    <a:p>
                      <a:pPr algn="ctr" fontAlgn="ctr"/>
                      <a:r>
                        <a:rPr lang="it-IT" sz="1600" b="0" i="0" u="none" strike="noStrike" dirty="0" smtClean="0">
                          <a:solidFill>
                            <a:schemeClr val="accent2">
                              <a:lumMod val="25000"/>
                            </a:schemeClr>
                          </a:solidFill>
                          <a:effectLst/>
                          <a:latin typeface="Arial" panose="020B0604020202020204" pitchFamily="34" charset="0"/>
                          <a:cs typeface="Arial" panose="020B0604020202020204" pitchFamily="34" charset="0"/>
                        </a:rPr>
                        <a:t>2016/2015</a:t>
                      </a:r>
                      <a:endParaRPr lang="it-IT" sz="1600" b="0" i="0" u="none" strike="noStrike" dirty="0">
                        <a:solidFill>
                          <a:schemeClr val="accent2">
                            <a:lumMod val="25000"/>
                          </a:schemeClr>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sng" strike="noStrike" kern="1200" dirty="0">
                          <a:solidFill>
                            <a:schemeClr val="accent2">
                              <a:lumMod val="25000"/>
                            </a:schemeClr>
                          </a:solidFill>
                          <a:effectLst/>
                          <a:latin typeface="Arial" panose="020B0604020202020204" pitchFamily="34" charset="0"/>
                          <a:ea typeface="+mn-ea"/>
                          <a:cs typeface="Arial" panose="020B0604020202020204" pitchFamily="34" charset="0"/>
                        </a:rPr>
                        <a:t>-3,5</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1853">
                <a:tc rowSpan="6">
                  <a:txBody>
                    <a:bodyPr/>
                    <a:lstStyle/>
                    <a:p>
                      <a:pPr algn="ctr" fontAlgn="ctr"/>
                      <a:r>
                        <a:rPr kumimoji="0" lang="it-IT" sz="1600" b="0" i="0" u="none" strike="noStrike" kern="1200" cap="none" normalizeH="0" baseline="0" dirty="0">
                          <a:ln>
                            <a:noFill/>
                          </a:ln>
                          <a:solidFill>
                            <a:srgbClr val="0033CC"/>
                          </a:solidFill>
                          <a:effectLst/>
                          <a:latin typeface="Arial" panose="020B0604020202020204" pitchFamily="34" charset="0"/>
                          <a:ea typeface="+mn-ea"/>
                          <a:cs typeface="Arial" panose="020B0604020202020204" pitchFamily="34" charset="0"/>
                        </a:rPr>
                        <a:t>Fatturato </a:t>
                      </a:r>
                      <a:r>
                        <a:rPr kumimoji="0" lang="it-IT" sz="1600" b="0" i="0" u="none" strike="noStrike" kern="1200" cap="none" normalizeH="0" baseline="0" dirty="0" smtClean="0">
                          <a:ln>
                            <a:noFill/>
                          </a:ln>
                          <a:solidFill>
                            <a:srgbClr val="0033CC"/>
                          </a:solidFill>
                          <a:effectLst/>
                          <a:latin typeface="Arial" panose="020B0604020202020204" pitchFamily="34" charset="0"/>
                          <a:ea typeface="+mn-ea"/>
                          <a:cs typeface="Arial" panose="020B0604020202020204" pitchFamily="34" charset="0"/>
                        </a:rPr>
                        <a:t>extra-tabellare</a:t>
                      </a:r>
                    </a:p>
                  </a:txBody>
                  <a:tcPr marL="0" marR="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it-IT" sz="1600" b="0" i="0" u="none" strike="noStrike" dirty="0" smtClean="0">
                          <a:solidFill>
                            <a:srgbClr val="0033CC"/>
                          </a:solidFill>
                          <a:effectLst/>
                          <a:latin typeface="Arial" panose="020B0604020202020204" pitchFamily="34" charset="0"/>
                          <a:cs typeface="Arial" panose="020B0604020202020204" pitchFamily="34" charset="0"/>
                        </a:rPr>
                        <a:t>2014</a:t>
                      </a:r>
                      <a:endParaRPr lang="it-IT" sz="1600" b="0" i="0" u="none" strike="noStrike" dirty="0">
                        <a:solidFill>
                          <a:srgbClr val="0033CC"/>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1" i="0" u="none" strike="noStrike" kern="1200" dirty="0">
                          <a:solidFill>
                            <a:srgbClr val="0033CC"/>
                          </a:solidFill>
                          <a:effectLst/>
                          <a:latin typeface="Arial" panose="020B0604020202020204" pitchFamily="34" charset="0"/>
                          <a:ea typeface="+mn-ea"/>
                          <a:cs typeface="Arial" panose="020B0604020202020204" pitchFamily="34" charset="0"/>
                        </a:rPr>
                        <a:t>900</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61853">
                <a:tc vMerge="1">
                  <a:txBody>
                    <a:bodyPr/>
                    <a:lstStyle/>
                    <a:p>
                      <a:endParaRPr lang="it-IT"/>
                    </a:p>
                  </a:txBody>
                  <a:tcPr/>
                </a:tc>
                <a:tc>
                  <a:txBody>
                    <a:bodyPr/>
                    <a:lstStyle/>
                    <a:p>
                      <a:pPr algn="ctr" fontAlgn="ctr"/>
                      <a:r>
                        <a:rPr lang="it-IT" sz="1600" b="0" i="0" u="none" strike="noStrike" dirty="0" smtClean="0">
                          <a:solidFill>
                            <a:srgbClr val="0033CC"/>
                          </a:solidFill>
                          <a:effectLst/>
                          <a:latin typeface="Arial" panose="020B0604020202020204" pitchFamily="34" charset="0"/>
                          <a:cs typeface="Arial" panose="020B0604020202020204" pitchFamily="34" charset="0"/>
                        </a:rPr>
                        <a:t>2015</a:t>
                      </a:r>
                      <a:endParaRPr lang="it-IT" sz="1600" b="0" i="0" u="none" strike="noStrike" dirty="0">
                        <a:solidFill>
                          <a:srgbClr val="0033CC"/>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1" i="0" u="none" strike="noStrike" kern="1200" dirty="0">
                          <a:solidFill>
                            <a:srgbClr val="0033CC"/>
                          </a:solidFill>
                          <a:effectLst/>
                          <a:latin typeface="Arial" panose="020B0604020202020204" pitchFamily="34" charset="0"/>
                          <a:ea typeface="+mn-ea"/>
                          <a:cs typeface="Arial" panose="020B0604020202020204" pitchFamily="34" charset="0"/>
                        </a:rPr>
                        <a:t>971</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1853">
                <a:tc vMerge="1">
                  <a:txBody>
                    <a:bodyPr/>
                    <a:lstStyle/>
                    <a:p>
                      <a:endParaRPr lang="it-IT"/>
                    </a:p>
                  </a:txBody>
                  <a:tcPr/>
                </a:tc>
                <a:tc>
                  <a:txBody>
                    <a:bodyPr/>
                    <a:lstStyle/>
                    <a:p>
                      <a:pPr algn="ctr" fontAlgn="ctr"/>
                      <a:r>
                        <a:rPr lang="it-IT" sz="1600" b="0" i="0" u="none" strike="noStrike" dirty="0" smtClean="0">
                          <a:solidFill>
                            <a:srgbClr val="0033CC"/>
                          </a:solidFill>
                          <a:effectLst/>
                          <a:latin typeface="Arial" panose="020B0604020202020204" pitchFamily="34" charset="0"/>
                          <a:cs typeface="Arial" panose="020B0604020202020204" pitchFamily="34" charset="0"/>
                        </a:rPr>
                        <a:t>2016</a:t>
                      </a:r>
                      <a:endParaRPr lang="it-IT" sz="1600" b="0" i="0" u="none" strike="noStrike" dirty="0">
                        <a:solidFill>
                          <a:srgbClr val="0033CC"/>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1" i="0" u="none" strike="noStrike" kern="1200" dirty="0">
                          <a:solidFill>
                            <a:srgbClr val="0033CC"/>
                          </a:solidFill>
                          <a:effectLst/>
                          <a:latin typeface="Arial" panose="020B0604020202020204" pitchFamily="34" charset="0"/>
                          <a:ea typeface="+mn-ea"/>
                          <a:cs typeface="Arial" panose="020B0604020202020204" pitchFamily="34" charset="0"/>
                        </a:rPr>
                        <a:t>958</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1853">
                <a:tc vMerge="1">
                  <a:txBody>
                    <a:bodyPr/>
                    <a:lstStyle/>
                    <a:p>
                      <a:endParaRPr lang="it-IT"/>
                    </a:p>
                  </a:txBody>
                  <a:tcPr/>
                </a:tc>
                <a:tc>
                  <a:txBody>
                    <a:bodyPr/>
                    <a:lstStyle/>
                    <a:p>
                      <a:pPr algn="ctr" fontAlgn="ctr"/>
                      <a:r>
                        <a:rPr lang="it-IT" sz="1600" b="0" i="0" u="none" strike="noStrike" dirty="0" smtClean="0">
                          <a:solidFill>
                            <a:srgbClr val="0033CC"/>
                          </a:solidFill>
                          <a:effectLst/>
                          <a:latin typeface="Arial" panose="020B0604020202020204" pitchFamily="34" charset="0"/>
                          <a:cs typeface="Arial" panose="020B0604020202020204" pitchFamily="34" charset="0"/>
                        </a:rPr>
                        <a:t>2015/2014</a:t>
                      </a:r>
                      <a:endParaRPr lang="it-IT" sz="1600" b="0" i="0" u="none" strike="noStrike" dirty="0">
                        <a:solidFill>
                          <a:srgbClr val="0033CC"/>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sng" strike="noStrike" kern="1200" dirty="0">
                          <a:solidFill>
                            <a:srgbClr val="0033CC"/>
                          </a:solidFill>
                          <a:effectLst/>
                          <a:latin typeface="Arial" panose="020B0604020202020204" pitchFamily="34" charset="0"/>
                          <a:ea typeface="+mn-ea"/>
                          <a:cs typeface="Arial" panose="020B0604020202020204" pitchFamily="34" charset="0"/>
                        </a:rPr>
                        <a:t>7,9</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61853">
                <a:tc vMerge="1">
                  <a:txBody>
                    <a:bodyPr/>
                    <a:lstStyle/>
                    <a:p>
                      <a:endParaRPr lang="it-IT"/>
                    </a:p>
                  </a:txBody>
                  <a:tcPr/>
                </a:tc>
                <a:tc>
                  <a:txBody>
                    <a:bodyPr/>
                    <a:lstStyle/>
                    <a:p>
                      <a:pPr algn="ctr" fontAlgn="ctr"/>
                      <a:r>
                        <a:rPr lang="it-IT" sz="1600" b="0" i="0" u="none" strike="noStrike" dirty="0" smtClean="0">
                          <a:solidFill>
                            <a:srgbClr val="0033CC"/>
                          </a:solidFill>
                          <a:effectLst/>
                          <a:latin typeface="Arial" panose="020B0604020202020204" pitchFamily="34" charset="0"/>
                          <a:cs typeface="Arial" panose="020B0604020202020204" pitchFamily="34" charset="0"/>
                        </a:rPr>
                        <a:t>2016/2014</a:t>
                      </a:r>
                      <a:endParaRPr lang="it-IT" sz="1600" b="0" i="0" u="none" strike="noStrike" dirty="0">
                        <a:solidFill>
                          <a:srgbClr val="0033CC"/>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sng" strike="noStrike" kern="1200" dirty="0">
                          <a:solidFill>
                            <a:srgbClr val="0033CC"/>
                          </a:solidFill>
                          <a:effectLst/>
                          <a:latin typeface="Arial" panose="020B0604020202020204" pitchFamily="34" charset="0"/>
                          <a:ea typeface="+mn-ea"/>
                          <a:cs typeface="Arial" panose="020B0604020202020204" pitchFamily="34" charset="0"/>
                        </a:rPr>
                        <a:t>6,4</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61853">
                <a:tc vMerge="1">
                  <a:txBody>
                    <a:bodyPr/>
                    <a:lstStyle/>
                    <a:p>
                      <a:endParaRPr lang="it-IT"/>
                    </a:p>
                  </a:txBody>
                  <a:tcPr/>
                </a:tc>
                <a:tc>
                  <a:txBody>
                    <a:bodyPr/>
                    <a:lstStyle/>
                    <a:p>
                      <a:pPr algn="ctr" fontAlgn="ctr"/>
                      <a:r>
                        <a:rPr lang="it-IT" sz="1600" b="0" i="0" u="none" strike="noStrike" dirty="0" smtClean="0">
                          <a:solidFill>
                            <a:srgbClr val="0033CC"/>
                          </a:solidFill>
                          <a:effectLst/>
                          <a:latin typeface="Arial" panose="020B0604020202020204" pitchFamily="34" charset="0"/>
                          <a:cs typeface="Arial" panose="020B0604020202020204" pitchFamily="34" charset="0"/>
                        </a:rPr>
                        <a:t>2016/2015</a:t>
                      </a:r>
                      <a:endParaRPr lang="it-IT" sz="1600" b="0" i="0" u="none" strike="noStrike" dirty="0">
                        <a:solidFill>
                          <a:srgbClr val="0033CC"/>
                        </a:solidFill>
                        <a:effectLst/>
                        <a:latin typeface="Arial" panose="020B0604020202020204" pitchFamily="34" charset="0"/>
                        <a:cs typeface="Arial" panose="020B0604020202020204" pitchFamily="34" charset="0"/>
                      </a:endParaRPr>
                    </a:p>
                  </a:txBody>
                  <a:tcPr marL="9525" marR="9525" marT="9525"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fontAlgn="ctr" latinLnBrk="0" hangingPunct="1"/>
                      <a:r>
                        <a:rPr lang="it-IT" sz="1600" b="0" i="0" u="sng" strike="noStrike" kern="1200" dirty="0">
                          <a:solidFill>
                            <a:srgbClr val="0033CC"/>
                          </a:solidFill>
                          <a:effectLst/>
                          <a:latin typeface="Arial" panose="020B0604020202020204" pitchFamily="34" charset="0"/>
                          <a:ea typeface="+mn-ea"/>
                          <a:cs typeface="Arial" panose="020B0604020202020204" pitchFamily="34" charset="0"/>
                        </a:rPr>
                        <a:t>-1,3</a:t>
                      </a:r>
                    </a:p>
                  </a:txBody>
                  <a:tcPr marL="9525" marR="9525" marT="9525"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00418" name="Text Box 66"/>
          <p:cNvSpPr txBox="1">
            <a:spLocks noChangeArrowheads="1"/>
          </p:cNvSpPr>
          <p:nvPr/>
        </p:nvSpPr>
        <p:spPr bwMode="auto">
          <a:xfrm>
            <a:off x="0" y="27296"/>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eaLnBrk="1" hangingPunct="1">
              <a:spcBef>
                <a:spcPct val="50000"/>
              </a:spcBef>
              <a:buClrTx/>
              <a:buFontTx/>
              <a:buNone/>
            </a:pPr>
            <a:r>
              <a:rPr lang="it-IT" altLang="it-IT" sz="1800" dirty="0" smtClean="0">
                <a:latin typeface="Arial" panose="020B0604020202020204" pitchFamily="34" charset="0"/>
                <a:cs typeface="Arial" panose="020B0604020202020204" pitchFamily="34" charset="0"/>
              </a:rPr>
              <a:t>Tipologie di Fatturato</a:t>
            </a:r>
            <a:r>
              <a:rPr lang="it-IT" altLang="it-IT" sz="1800" i="1" dirty="0" smtClean="0">
                <a:latin typeface="Arial" panose="020B0604020202020204" pitchFamily="34" charset="0"/>
                <a:cs typeface="Arial" panose="020B0604020202020204" pitchFamily="34" charset="0"/>
              </a:rPr>
              <a:t> </a:t>
            </a:r>
            <a:r>
              <a:rPr lang="it-IT" altLang="it-IT" sz="1800" b="0" dirty="0" smtClean="0">
                <a:latin typeface="Arial" panose="020B0604020202020204" pitchFamily="34" charset="0"/>
                <a:cs typeface="Arial" panose="020B0604020202020204" pitchFamily="34" charset="0"/>
              </a:rPr>
              <a:t> </a:t>
            </a:r>
            <a:r>
              <a:rPr lang="it-IT" altLang="it-IT" sz="1800" b="0" dirty="0">
                <a:latin typeface="Arial" panose="020B0604020202020204" pitchFamily="34" charset="0"/>
                <a:cs typeface="Arial" panose="020B0604020202020204" pitchFamily="34" charset="0"/>
              </a:rPr>
              <a:t>(in </a:t>
            </a:r>
            <a:r>
              <a:rPr lang="it-IT" altLang="it-IT" sz="1800" b="0" dirty="0" smtClean="0">
                <a:latin typeface="Arial" panose="020B0604020202020204" pitchFamily="34" charset="0"/>
                <a:cs typeface="Arial" panose="020B0604020202020204" pitchFamily="34" charset="0"/>
              </a:rPr>
              <a:t>migliaia di </a:t>
            </a:r>
            <a:r>
              <a:rPr lang="it-IT" altLang="it-IT" sz="1800" b="0" dirty="0">
                <a:latin typeface="Arial" panose="020B0604020202020204" pitchFamily="34" charset="0"/>
                <a:cs typeface="Arial" panose="020B0604020202020204" pitchFamily="34" charset="0"/>
              </a:rPr>
              <a:t>euro)</a:t>
            </a:r>
            <a:endParaRPr lang="it-IT" altLang="it-IT" sz="1800" dirty="0">
              <a:solidFill>
                <a:srgbClr val="A19DFB"/>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82396000"/>
      </p:ext>
    </p:extLst>
  </p:cSld>
  <p:clrMapOvr>
    <a:masterClrMapping/>
  </p:clrMapOvr>
  <p:transition spd="med">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418"/>
                                        </p:tgtEl>
                                        <p:attrNameLst>
                                          <p:attrName>style.visibility</p:attrName>
                                        </p:attrNameLst>
                                      </p:cBhvr>
                                      <p:to>
                                        <p:strVal val="visible"/>
                                      </p:to>
                                    </p:set>
                                    <p:anim calcmode="lin" valueType="num">
                                      <p:cBhvr additive="base">
                                        <p:cTn id="7" dur="500" fill="hold"/>
                                        <p:tgtEl>
                                          <p:spTgt spid="100418"/>
                                        </p:tgtEl>
                                        <p:attrNameLst>
                                          <p:attrName>ppt_x</p:attrName>
                                        </p:attrNameLst>
                                      </p:cBhvr>
                                      <p:tavLst>
                                        <p:tav tm="0">
                                          <p:val>
                                            <p:strVal val="#ppt_x"/>
                                          </p:val>
                                        </p:tav>
                                        <p:tav tm="100000">
                                          <p:val>
                                            <p:strVal val="#ppt_x"/>
                                          </p:val>
                                        </p:tav>
                                      </p:tavLst>
                                    </p:anim>
                                    <p:anim calcmode="lin" valueType="num">
                                      <p:cBhvr additive="base">
                                        <p:cTn id="8" dur="500" fill="hold"/>
                                        <p:tgtEl>
                                          <p:spTgt spid="10041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418"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418" name="Text Box 66"/>
          <p:cNvSpPr txBox="1">
            <a:spLocks noChangeArrowheads="1"/>
          </p:cNvSpPr>
          <p:nvPr/>
        </p:nvSpPr>
        <p:spPr bwMode="auto">
          <a:xfrm>
            <a:off x="0" y="0"/>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eaLnBrk="1" hangingPunct="1">
              <a:spcBef>
                <a:spcPct val="50000"/>
              </a:spcBef>
              <a:buClrTx/>
              <a:buFontTx/>
              <a:buNone/>
            </a:pPr>
            <a:r>
              <a:rPr lang="it-IT" altLang="it-IT" sz="1800" dirty="0" smtClean="0">
                <a:latin typeface="Arial" panose="020B0604020202020204" pitchFamily="34" charset="0"/>
                <a:cs typeface="Arial" panose="020B0604020202020204" pitchFamily="34" charset="0"/>
              </a:rPr>
              <a:t>Numero di Avvisi Nazionale</a:t>
            </a:r>
            <a:endParaRPr lang="it-IT" altLang="it-IT" sz="1800" dirty="0">
              <a:solidFill>
                <a:srgbClr val="A19DFB"/>
              </a:solidFill>
              <a:latin typeface="Arial" panose="020B0604020202020204" pitchFamily="34" charset="0"/>
              <a:cs typeface="Arial" panose="020B0604020202020204" pitchFamily="34" charset="0"/>
            </a:endParaRPr>
          </a:p>
        </p:txBody>
      </p:sp>
      <p:graphicFrame>
        <p:nvGraphicFramePr>
          <p:cNvPr id="13" name="Tabella 12"/>
          <p:cNvGraphicFramePr>
            <a:graphicFrameLocks noGrp="1"/>
          </p:cNvGraphicFramePr>
          <p:nvPr>
            <p:extLst>
              <p:ext uri="{D42A27DB-BD31-4B8C-83A1-F6EECF244321}">
                <p14:modId xmlns:p14="http://schemas.microsoft.com/office/powerpoint/2010/main" val="736346587"/>
              </p:ext>
            </p:extLst>
          </p:nvPr>
        </p:nvGraphicFramePr>
        <p:xfrm>
          <a:off x="148447" y="2156815"/>
          <a:ext cx="8856983" cy="1128169"/>
        </p:xfrm>
        <a:graphic>
          <a:graphicData uri="http://schemas.openxmlformats.org/drawingml/2006/table">
            <a:tbl>
              <a:tblPr/>
              <a:tblGrid>
                <a:gridCol w="1728193"/>
                <a:gridCol w="1224136"/>
                <a:gridCol w="1152128"/>
                <a:gridCol w="1152128"/>
                <a:gridCol w="1224136"/>
                <a:gridCol w="1224136"/>
                <a:gridCol w="1152126"/>
              </a:tblGrid>
              <a:tr h="487340">
                <a:tc>
                  <a:txBody>
                    <a:bodyPr/>
                    <a:lstStyle/>
                    <a:p>
                      <a:pPr algn="ctr" fontAlgn="ctr"/>
                      <a:r>
                        <a:rPr lang="it-IT" sz="1500" b="1" i="0" u="none" strike="noStrike" dirty="0">
                          <a:latin typeface="Arial" panose="020B0604020202020204" pitchFamily="34" charset="0"/>
                          <a:cs typeface="Arial" panose="020B0604020202020204" pitchFamily="34" charset="0"/>
                        </a:rPr>
                        <a:t>Emittenti</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1" i="0" u="none" strike="noStrike" dirty="0" smtClean="0">
                          <a:latin typeface="Arial" panose="020B0604020202020204" pitchFamily="34" charset="0"/>
                          <a:cs typeface="Arial" panose="020B0604020202020204" pitchFamily="34" charset="0"/>
                        </a:rPr>
                        <a:t>Totale</a:t>
                      </a:r>
                    </a:p>
                    <a:p>
                      <a:pPr algn="ctr" fontAlgn="ctr"/>
                      <a:r>
                        <a:rPr lang="it-IT" sz="1500" b="1" i="0" u="none" strike="noStrike" dirty="0" smtClean="0">
                          <a:latin typeface="Arial" panose="020B0604020202020204" pitchFamily="34" charset="0"/>
                          <a:cs typeface="Arial" panose="020B0604020202020204" pitchFamily="34" charset="0"/>
                        </a:rPr>
                        <a:t> Avvisi</a:t>
                      </a:r>
                      <a:endParaRPr lang="it-IT" sz="1500" b="1" i="0" u="none" strike="noStrike" dirty="0">
                        <a:latin typeface="Arial" panose="020B0604020202020204" pitchFamily="34" charset="0"/>
                        <a:cs typeface="Arial" panose="020B0604020202020204" pitchFamily="34" charset="0"/>
                      </a:endParaRPr>
                    </a:p>
                  </a:txBody>
                  <a:tcPr marL="0" marR="0" marT="0"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1" i="0" u="none" strike="noStrike" dirty="0">
                          <a:latin typeface="Arial" panose="020B0604020202020204" pitchFamily="34" charset="0"/>
                          <a:cs typeface="Arial" panose="020B0604020202020204" pitchFamily="34" charset="0"/>
                        </a:rPr>
                        <a:t>&lt; </a:t>
                      </a:r>
                      <a:r>
                        <a:rPr lang="it-IT" sz="1500" b="1" i="0" u="none" strike="noStrike" dirty="0" smtClean="0">
                          <a:latin typeface="Arial" panose="020B0604020202020204" pitchFamily="34" charset="0"/>
                          <a:cs typeface="Arial" panose="020B0604020202020204" pitchFamily="34" charset="0"/>
                        </a:rPr>
                        <a:t>15"</a:t>
                      </a:r>
                    </a:p>
                    <a:p>
                      <a:pPr algn="ctr" fontAlgn="ctr"/>
                      <a:r>
                        <a:rPr lang="it-IT" sz="1500" b="1" i="0" u="none" strike="noStrike" dirty="0" smtClean="0">
                          <a:latin typeface="Arial" panose="020B0604020202020204" pitchFamily="34" charset="0"/>
                          <a:cs typeface="Arial" panose="020B0604020202020204" pitchFamily="34" charset="0"/>
                        </a:rPr>
                        <a:t> Avvisi</a:t>
                      </a:r>
                      <a:endParaRPr lang="it-IT" sz="1500" b="1" i="0" u="none" strike="noStrike" dirty="0">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1" i="0" u="none" strike="noStrike" dirty="0">
                          <a:latin typeface="Arial" panose="020B0604020202020204" pitchFamily="34" charset="0"/>
                          <a:cs typeface="Arial" panose="020B0604020202020204" pitchFamily="34" charset="0"/>
                        </a:rPr>
                        <a:t>15" </a:t>
                      </a:r>
                      <a:endParaRPr lang="it-IT" sz="1500" b="1" i="0" u="none" strike="noStrike" dirty="0" smtClean="0">
                        <a:latin typeface="Arial" panose="020B0604020202020204" pitchFamily="34" charset="0"/>
                        <a:cs typeface="Arial" panose="020B0604020202020204" pitchFamily="34" charset="0"/>
                      </a:endParaRPr>
                    </a:p>
                    <a:p>
                      <a:pPr algn="ctr" fontAlgn="ctr"/>
                      <a:r>
                        <a:rPr lang="it-IT" sz="1500" b="1" i="0" u="none" strike="noStrike" dirty="0" smtClean="0">
                          <a:latin typeface="Arial" panose="020B0604020202020204" pitchFamily="34" charset="0"/>
                          <a:cs typeface="Arial" panose="020B0604020202020204" pitchFamily="34" charset="0"/>
                        </a:rPr>
                        <a:t>Avvisi</a:t>
                      </a:r>
                      <a:endParaRPr lang="it-IT" sz="1500" b="1" i="0" u="none" strike="noStrike" dirty="0">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1" i="0" u="none" strike="noStrike" dirty="0" smtClean="0">
                          <a:latin typeface="Arial" panose="020B0604020202020204" pitchFamily="34" charset="0"/>
                          <a:cs typeface="Arial" panose="020B0604020202020204" pitchFamily="34" charset="0"/>
                        </a:rPr>
                        <a:t>20"</a:t>
                      </a:r>
                    </a:p>
                    <a:p>
                      <a:pPr algn="ctr" fontAlgn="ctr"/>
                      <a:r>
                        <a:rPr lang="it-IT" sz="1500" b="1" i="0" u="none" strike="noStrike" dirty="0" smtClean="0">
                          <a:latin typeface="Arial" panose="020B0604020202020204" pitchFamily="34" charset="0"/>
                          <a:cs typeface="Arial" panose="020B0604020202020204" pitchFamily="34" charset="0"/>
                        </a:rPr>
                        <a:t> Avvisi </a:t>
                      </a:r>
                      <a:endParaRPr lang="it-IT" sz="1500" b="1" i="0" u="none" strike="noStrike" dirty="0">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1" i="0" u="none" strike="noStrike" dirty="0">
                          <a:latin typeface="Arial" panose="020B0604020202020204" pitchFamily="34" charset="0"/>
                          <a:cs typeface="Arial" panose="020B0604020202020204" pitchFamily="34" charset="0"/>
                        </a:rPr>
                        <a:t>25" e 30" Avvisi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500" b="1" i="0" u="none" strike="noStrike" dirty="0" smtClean="0">
                          <a:latin typeface="Arial" panose="020B0604020202020204" pitchFamily="34" charset="0"/>
                          <a:cs typeface="Arial" panose="020B0604020202020204" pitchFamily="34" charset="0"/>
                        </a:rPr>
                        <a:t>&gt; 30</a:t>
                      </a:r>
                      <a:r>
                        <a:rPr lang="it-IT" sz="1500" b="1" i="0" u="none" strike="noStrike" dirty="0">
                          <a:latin typeface="Arial" panose="020B0604020202020204" pitchFamily="34" charset="0"/>
                          <a:cs typeface="Arial" panose="020B0604020202020204" pitchFamily="34" charset="0"/>
                        </a:rPr>
                        <a:t>" </a:t>
                      </a:r>
                      <a:r>
                        <a:rPr lang="it-IT" sz="1500" b="1" i="0" u="none" strike="noStrike" dirty="0" smtClean="0">
                          <a:latin typeface="Arial" panose="020B0604020202020204" pitchFamily="34" charset="0"/>
                          <a:cs typeface="Arial" panose="020B0604020202020204" pitchFamily="34" charset="0"/>
                        </a:rPr>
                        <a:t> </a:t>
                      </a:r>
                    </a:p>
                    <a:p>
                      <a:pPr algn="ctr" fontAlgn="ctr"/>
                      <a:r>
                        <a:rPr lang="it-IT" sz="1500" b="1" i="0" u="none" strike="noStrike" dirty="0" smtClean="0">
                          <a:latin typeface="Arial" panose="020B0604020202020204" pitchFamily="34" charset="0"/>
                          <a:cs typeface="Arial" panose="020B0604020202020204" pitchFamily="34" charset="0"/>
                        </a:rPr>
                        <a:t>Avvisi </a:t>
                      </a:r>
                      <a:endParaRPr lang="it-IT" sz="1500" b="1" i="0" u="none" strike="noStrike" dirty="0">
                        <a:latin typeface="Arial" panose="020B0604020202020204" pitchFamily="34" charset="0"/>
                        <a:cs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r>
              <a:tr h="387464">
                <a:tc>
                  <a:txBody>
                    <a:bodyPr/>
                    <a:lstStyle/>
                    <a:p>
                      <a:pPr marL="0" algn="ctr" defTabSz="914400" rtl="0" eaLnBrk="1" fontAlgn="ctr" latinLnBrk="0" hangingPunct="1"/>
                      <a:r>
                        <a:rPr lang="it-IT" sz="1500" b="1" i="0" u="none" strike="noStrike" kern="1200" dirty="0" smtClean="0">
                          <a:solidFill>
                            <a:schemeClr val="tx1"/>
                          </a:solidFill>
                          <a:latin typeface="Arial" panose="020B0604020202020204" pitchFamily="34" charset="0"/>
                          <a:ea typeface="+mn-ea"/>
                          <a:cs typeface="Arial" panose="020B0604020202020204" pitchFamily="34" charset="0"/>
                        </a:rPr>
                        <a:t>Gennaio 2016</a:t>
                      </a:r>
                      <a:endParaRPr lang="it-IT" sz="1500" b="1" i="0" u="none" strike="noStrike" kern="1200" dirty="0">
                        <a:solidFill>
                          <a:schemeClr val="tx1"/>
                        </a:solidFill>
                        <a:latin typeface="Arial" panose="020B0604020202020204" pitchFamily="34" charset="0"/>
                        <a:ea typeface="+mn-ea"/>
                        <a:cs typeface="Arial" panose="020B0604020202020204" pitchFamily="34" charset="0"/>
                      </a:endParaRP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fontAlgn="ctr"/>
                      <a:r>
                        <a:rPr lang="it-IT" sz="1600" b="0" i="0" u="none" strike="noStrike" dirty="0">
                          <a:solidFill>
                            <a:srgbClr val="000000"/>
                          </a:solidFill>
                          <a:effectLst/>
                          <a:latin typeface="Arial" panose="020B0604020202020204" pitchFamily="34" charset="0"/>
                          <a:cs typeface="Arial" panose="020B0604020202020204" pitchFamily="34" charset="0"/>
                        </a:rPr>
                        <a:t>89.561</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600" b="0" i="0" u="none" strike="noStrike" dirty="0">
                          <a:solidFill>
                            <a:srgbClr val="000000"/>
                          </a:solidFill>
                          <a:effectLst/>
                          <a:latin typeface="Arial" panose="020B0604020202020204" pitchFamily="34" charset="0"/>
                          <a:cs typeface="Arial" panose="020B0604020202020204" pitchFamily="34" charset="0"/>
                        </a:rPr>
                        <a:t>2.135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600" b="0" i="0" u="none" strike="noStrike" dirty="0">
                          <a:solidFill>
                            <a:srgbClr val="000000"/>
                          </a:solidFill>
                          <a:effectLst/>
                          <a:latin typeface="Arial" panose="020B0604020202020204" pitchFamily="34" charset="0"/>
                          <a:cs typeface="Arial" panose="020B0604020202020204" pitchFamily="34" charset="0"/>
                        </a:rPr>
                        <a:t>18.342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600" b="0" i="0" u="none" strike="noStrike" dirty="0">
                          <a:solidFill>
                            <a:srgbClr val="000000"/>
                          </a:solidFill>
                          <a:effectLst/>
                          <a:latin typeface="Arial" panose="020B0604020202020204" pitchFamily="34" charset="0"/>
                          <a:cs typeface="Arial" panose="020B0604020202020204" pitchFamily="34" charset="0"/>
                        </a:rPr>
                        <a:t>16.456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600" b="0" i="0" u="none" strike="noStrike" dirty="0">
                          <a:solidFill>
                            <a:srgbClr val="000000"/>
                          </a:solidFill>
                          <a:effectLst/>
                          <a:latin typeface="Arial" panose="020B0604020202020204" pitchFamily="34" charset="0"/>
                          <a:cs typeface="Arial" panose="020B0604020202020204" pitchFamily="34" charset="0"/>
                        </a:rPr>
                        <a:t>51.476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it-IT" sz="1600" b="0" i="0" u="none" strike="noStrike" dirty="0">
                          <a:solidFill>
                            <a:srgbClr val="000000"/>
                          </a:solidFill>
                          <a:effectLst/>
                          <a:latin typeface="Arial" panose="020B0604020202020204" pitchFamily="34" charset="0"/>
                          <a:cs typeface="Arial" panose="020B0604020202020204" pitchFamily="34" charset="0"/>
                        </a:rPr>
                        <a:t>1.152</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81346">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it-IT" sz="1500" b="1" i="0" u="none" strike="noStrike" kern="1200" dirty="0" err="1" smtClean="0">
                          <a:solidFill>
                            <a:srgbClr val="009900"/>
                          </a:solidFill>
                          <a:latin typeface="Arial" panose="020B0604020202020204" pitchFamily="34" charset="0"/>
                          <a:ea typeface="+mn-ea"/>
                          <a:cs typeface="Arial" panose="020B0604020202020204" pitchFamily="34" charset="0"/>
                        </a:rPr>
                        <a:t>Diff</a:t>
                      </a:r>
                      <a:r>
                        <a:rPr lang="it-IT" sz="1500" b="1" i="0" u="none" strike="noStrike" kern="1200" dirty="0" smtClean="0">
                          <a:solidFill>
                            <a:srgbClr val="009900"/>
                          </a:solidFill>
                          <a:latin typeface="Arial" panose="020B0604020202020204" pitchFamily="34" charset="0"/>
                          <a:ea typeface="+mn-ea"/>
                          <a:cs typeface="Arial" panose="020B0604020202020204" pitchFamily="34" charset="0"/>
                        </a:rPr>
                        <a:t>. % sul 2015</a:t>
                      </a:r>
                      <a:endParaRPr lang="it-IT" sz="1500" b="1" i="0" u="none" strike="noStrike" kern="1200" dirty="0">
                        <a:solidFill>
                          <a:srgbClr val="009900"/>
                        </a:solidFill>
                        <a:latin typeface="Arial" panose="020B0604020202020204" pitchFamily="34" charset="0"/>
                        <a:ea typeface="+mn-ea"/>
                        <a:cs typeface="Arial" panose="020B0604020202020204" pitchFamily="34" charset="0"/>
                      </a:endParaRPr>
                    </a:p>
                  </a:txBody>
                  <a:tcPr marL="9525" marR="9525" marT="9526"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it-IT" sz="1600" b="0" i="0" u="none" strike="noStrike">
                          <a:solidFill>
                            <a:srgbClr val="009900"/>
                          </a:solidFill>
                          <a:effectLst/>
                          <a:latin typeface="Arial" panose="020B0604020202020204" pitchFamily="34" charset="0"/>
                          <a:cs typeface="Arial" panose="020B0604020202020204" pitchFamily="34" charset="0"/>
                        </a:rPr>
                        <a:t>1,2</a:t>
                      </a:r>
                    </a:p>
                  </a:txBody>
                  <a:tcPr marL="9525" marR="9525" marT="9525" marB="0" anchor="ctr">
                    <a:lnL w="285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600" b="0" i="0" u="none" strike="noStrike">
                          <a:solidFill>
                            <a:srgbClr val="009900"/>
                          </a:solidFill>
                          <a:effectLst/>
                          <a:latin typeface="Arial" panose="020B0604020202020204" pitchFamily="34" charset="0"/>
                          <a:cs typeface="Arial" panose="020B0604020202020204" pitchFamily="34" charset="0"/>
                        </a:rPr>
                        <a:t>48,6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600" b="0" i="0" u="none" strike="noStrike">
                          <a:solidFill>
                            <a:srgbClr val="009900"/>
                          </a:solidFill>
                          <a:effectLst/>
                          <a:latin typeface="Arial" panose="020B0604020202020204" pitchFamily="34" charset="0"/>
                          <a:cs typeface="Arial" panose="020B0604020202020204" pitchFamily="34" charset="0"/>
                        </a:rPr>
                        <a:t>34,3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600" b="0" i="0" u="none" strike="noStrike">
                          <a:solidFill>
                            <a:srgbClr val="009900"/>
                          </a:solidFill>
                          <a:effectLst/>
                          <a:latin typeface="Arial" panose="020B0604020202020204" pitchFamily="34" charset="0"/>
                          <a:cs typeface="Arial" panose="020B0604020202020204" pitchFamily="34" charset="0"/>
                        </a:rPr>
                        <a:t>22,6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600" b="0" i="0" u="none" strike="noStrike">
                          <a:solidFill>
                            <a:srgbClr val="009900"/>
                          </a:solidFill>
                          <a:effectLst/>
                          <a:latin typeface="Arial" panose="020B0604020202020204" pitchFamily="34" charset="0"/>
                          <a:cs typeface="Arial" panose="020B0604020202020204" pitchFamily="34" charset="0"/>
                        </a:rPr>
                        <a:t>-13,1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ctr"/>
                      <a:r>
                        <a:rPr lang="it-IT" sz="1600" b="0" i="0" u="none" strike="noStrike" dirty="0">
                          <a:solidFill>
                            <a:srgbClr val="009900"/>
                          </a:solidFill>
                          <a:effectLst/>
                          <a:latin typeface="Arial" panose="020B0604020202020204" pitchFamily="34" charset="0"/>
                          <a:cs typeface="Arial" panose="020B0604020202020204" pitchFamily="34" charset="0"/>
                        </a:rPr>
                        <a:t>58,5</a:t>
                      </a:r>
                    </a:p>
                  </a:txBody>
                  <a:tcPr marL="9525" marR="9525" marT="9525" marB="0" anchor="ctr">
                    <a:lnL w="635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med">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04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slide(fromBottom)">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418"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Text Box 66"/>
          <p:cNvSpPr txBox="1">
            <a:spLocks noChangeArrowheads="1"/>
          </p:cNvSpPr>
          <p:nvPr/>
        </p:nvSpPr>
        <p:spPr bwMode="auto">
          <a:xfrm>
            <a:off x="0" y="44450"/>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eaLnBrk="1" hangingPunct="1">
              <a:spcBef>
                <a:spcPts val="600"/>
              </a:spcBef>
              <a:buClrTx/>
              <a:buFontTx/>
              <a:buNone/>
            </a:pPr>
            <a:r>
              <a:rPr lang="it-IT" altLang="it-IT" sz="1800" dirty="0" smtClean="0">
                <a:latin typeface="Arial" panose="020B0604020202020204" pitchFamily="34" charset="0"/>
                <a:cs typeface="Arial" panose="020B0604020202020204" pitchFamily="34" charset="0"/>
              </a:rPr>
              <a:t>Peso % delle diverse tipologie di avvisi, sulla base della durata</a:t>
            </a:r>
            <a:r>
              <a:rPr lang="it-IT" altLang="it-IT" sz="1800" b="0" dirty="0" smtClean="0">
                <a:latin typeface="Arial" panose="020B0604020202020204" pitchFamily="34" charset="0"/>
                <a:cs typeface="Arial" panose="020B0604020202020204" pitchFamily="34" charset="0"/>
              </a:rPr>
              <a:t> (in secondi)</a:t>
            </a:r>
            <a:endParaRPr lang="it-IT" altLang="it-IT" sz="1800" b="0" dirty="0">
              <a:solidFill>
                <a:srgbClr val="A19DFB"/>
              </a:solidFill>
              <a:latin typeface="Arial" panose="020B0604020202020204" pitchFamily="34" charset="0"/>
              <a:cs typeface="Arial" panose="020B0604020202020204" pitchFamily="34" charset="0"/>
            </a:endParaRPr>
          </a:p>
        </p:txBody>
      </p:sp>
      <p:grpSp>
        <p:nvGrpSpPr>
          <p:cNvPr id="4" name="Gruppo 3"/>
          <p:cNvGrpSpPr/>
          <p:nvPr/>
        </p:nvGrpSpPr>
        <p:grpSpPr>
          <a:xfrm>
            <a:off x="729794" y="1113726"/>
            <a:ext cx="8018670" cy="4763546"/>
            <a:chOff x="611560" y="1113726"/>
            <a:chExt cx="8018670" cy="4763546"/>
          </a:xfrm>
        </p:grpSpPr>
        <p:sp>
          <p:nvSpPr>
            <p:cNvPr id="31" name="CasellaDiTesto 30"/>
            <p:cNvSpPr txBox="1"/>
            <p:nvPr/>
          </p:nvSpPr>
          <p:spPr>
            <a:xfrm>
              <a:off x="4396814" y="1705964"/>
              <a:ext cx="1005486" cy="276999"/>
            </a:xfrm>
            <a:prstGeom prst="rect">
              <a:avLst/>
            </a:prstGeom>
            <a:solidFill>
              <a:schemeClr val="bg1"/>
            </a:solidFill>
            <a:ln>
              <a:solidFill>
                <a:schemeClr val="bg1">
                  <a:lumMod val="65000"/>
                </a:schemeClr>
              </a:solidFill>
            </a:ln>
          </p:spPr>
          <p:txBody>
            <a:bodyPr wrap="square" rtlCol="0">
              <a:spAutoFit/>
            </a:bodyPr>
            <a:lstStyle/>
            <a:p>
              <a:pPr algn="ctr"/>
              <a:r>
                <a:rPr lang="it-IT" sz="1200" b="0" dirty="0" smtClean="0">
                  <a:latin typeface="Arial" panose="020B0604020202020204" pitchFamily="34" charset="0"/>
                  <a:cs typeface="Arial" panose="020B0604020202020204" pitchFamily="34" charset="0"/>
                </a:rPr>
                <a:t>2.228.115</a:t>
              </a:r>
              <a:endParaRPr lang="it-IT" sz="1200" b="0" dirty="0">
                <a:latin typeface="Arial" panose="020B0604020202020204" pitchFamily="34" charset="0"/>
                <a:cs typeface="Arial" panose="020B0604020202020204" pitchFamily="34" charset="0"/>
              </a:endParaRPr>
            </a:p>
          </p:txBody>
        </p:sp>
        <p:sp>
          <p:nvSpPr>
            <p:cNvPr id="10" name="CasellaDiTesto 9"/>
            <p:cNvSpPr txBox="1"/>
            <p:nvPr/>
          </p:nvSpPr>
          <p:spPr>
            <a:xfrm>
              <a:off x="971600" y="1544739"/>
              <a:ext cx="1008112" cy="492443"/>
            </a:xfrm>
            <a:prstGeom prst="rect">
              <a:avLst/>
            </a:prstGeom>
            <a:noFill/>
            <a:ln>
              <a:noFill/>
            </a:ln>
          </p:spPr>
          <p:txBody>
            <a:bodyPr wrap="square" rtlCol="0">
              <a:spAutoFit/>
            </a:bodyPr>
            <a:lstStyle/>
            <a:p>
              <a:pPr algn="ctr"/>
              <a:r>
                <a:rPr lang="it-IT" sz="1300" b="0" dirty="0" smtClean="0">
                  <a:latin typeface="Arial" panose="020B0604020202020204" pitchFamily="34" charset="0"/>
                  <a:cs typeface="Arial" panose="020B0604020202020204" pitchFamily="34" charset="0"/>
                </a:rPr>
                <a:t>Numero secondi</a:t>
              </a:r>
              <a:endParaRPr lang="it-IT" sz="1300" b="0" dirty="0">
                <a:latin typeface="Arial" panose="020B0604020202020204" pitchFamily="34" charset="0"/>
                <a:cs typeface="Arial" panose="020B0604020202020204" pitchFamily="34" charset="0"/>
              </a:endParaRPr>
            </a:p>
          </p:txBody>
        </p:sp>
        <p:sp>
          <p:nvSpPr>
            <p:cNvPr id="32" name="CasellaDiTesto 31"/>
            <p:cNvSpPr txBox="1"/>
            <p:nvPr/>
          </p:nvSpPr>
          <p:spPr>
            <a:xfrm>
              <a:off x="2101707" y="1715389"/>
              <a:ext cx="950506" cy="276999"/>
            </a:xfrm>
            <a:prstGeom prst="rect">
              <a:avLst/>
            </a:prstGeom>
            <a:solidFill>
              <a:schemeClr val="bg1"/>
            </a:solidFill>
            <a:ln>
              <a:solidFill>
                <a:schemeClr val="bg1">
                  <a:lumMod val="65000"/>
                </a:schemeClr>
              </a:solidFill>
            </a:ln>
          </p:spPr>
          <p:txBody>
            <a:bodyPr wrap="square" rtlCol="0">
              <a:spAutoFit/>
            </a:bodyPr>
            <a:lstStyle/>
            <a:p>
              <a:pPr algn="ctr"/>
              <a:r>
                <a:rPr lang="it-IT" sz="1200" b="0" dirty="0" smtClean="0">
                  <a:latin typeface="Arial" panose="020B0604020202020204" pitchFamily="34" charset="0"/>
                  <a:cs typeface="Arial" panose="020B0604020202020204" pitchFamily="34" charset="0"/>
                </a:rPr>
                <a:t>2.211.150</a:t>
              </a:r>
              <a:endParaRPr lang="it-IT" sz="1200" b="0" dirty="0">
                <a:latin typeface="Arial" panose="020B0604020202020204" pitchFamily="34" charset="0"/>
                <a:cs typeface="Arial" panose="020B0604020202020204" pitchFamily="34" charset="0"/>
              </a:endParaRPr>
            </a:p>
          </p:txBody>
        </p:sp>
        <p:sp>
          <p:nvSpPr>
            <p:cNvPr id="37" name="CasellaDiTesto 36"/>
            <p:cNvSpPr txBox="1"/>
            <p:nvPr/>
          </p:nvSpPr>
          <p:spPr>
            <a:xfrm>
              <a:off x="2117616" y="1113726"/>
              <a:ext cx="934597" cy="431762"/>
            </a:xfrm>
            <a:prstGeom prst="rect">
              <a:avLst/>
            </a:prstGeom>
            <a:noFill/>
            <a:ln>
              <a:solidFill>
                <a:schemeClr val="bg1">
                  <a:lumMod val="65000"/>
                </a:schemeClr>
              </a:solidFill>
            </a:ln>
          </p:spPr>
          <p:txBody>
            <a:bodyPr wrap="square" tIns="72000" rtlCol="0" anchor="ctr" anchorCtr="0">
              <a:noAutofit/>
            </a:bodyPr>
            <a:lstStyle/>
            <a:p>
              <a:pPr algn="ctr"/>
              <a:r>
                <a:rPr lang="it-IT" sz="1200" b="0" dirty="0" smtClean="0">
                  <a:latin typeface="Arial" panose="020B0604020202020204" pitchFamily="34" charset="0"/>
                  <a:cs typeface="Arial" panose="020B0604020202020204" pitchFamily="34" charset="0"/>
                </a:rPr>
                <a:t>GENNAIO 2016</a:t>
              </a:r>
              <a:endParaRPr lang="it-IT" sz="1200" b="0" dirty="0">
                <a:latin typeface="Arial" panose="020B0604020202020204" pitchFamily="34" charset="0"/>
                <a:cs typeface="Arial" panose="020B0604020202020204" pitchFamily="34" charset="0"/>
              </a:endParaRPr>
            </a:p>
          </p:txBody>
        </p:sp>
        <p:graphicFrame>
          <p:nvGraphicFramePr>
            <p:cNvPr id="25" name="Grafico 24"/>
            <p:cNvGraphicFramePr>
              <a:graphicFrameLocks/>
            </p:cNvGraphicFramePr>
            <p:nvPr>
              <p:extLst>
                <p:ext uri="{D42A27DB-BD31-4B8C-83A1-F6EECF244321}">
                  <p14:modId xmlns:p14="http://schemas.microsoft.com/office/powerpoint/2010/main" val="940487699"/>
                </p:ext>
              </p:extLst>
            </p:nvPr>
          </p:nvGraphicFramePr>
          <p:xfrm>
            <a:off x="611560" y="2132856"/>
            <a:ext cx="8018670" cy="3744416"/>
          </p:xfrm>
          <a:graphic>
            <a:graphicData uri="http://schemas.openxmlformats.org/drawingml/2006/chart">
              <c:chart xmlns:c="http://schemas.openxmlformats.org/drawingml/2006/chart" xmlns:r="http://schemas.openxmlformats.org/officeDocument/2006/relationships" r:id="rId2"/>
            </a:graphicData>
          </a:graphic>
        </p:graphicFrame>
        <p:sp>
          <p:nvSpPr>
            <p:cNvPr id="38" name="CasellaDiTesto 37"/>
            <p:cNvSpPr txBox="1"/>
            <p:nvPr/>
          </p:nvSpPr>
          <p:spPr>
            <a:xfrm>
              <a:off x="4396815" y="1120976"/>
              <a:ext cx="1005486" cy="431762"/>
            </a:xfrm>
            <a:prstGeom prst="rect">
              <a:avLst/>
            </a:prstGeom>
            <a:noFill/>
            <a:ln>
              <a:solidFill>
                <a:schemeClr val="bg1">
                  <a:lumMod val="65000"/>
                </a:schemeClr>
              </a:solidFill>
            </a:ln>
          </p:spPr>
          <p:txBody>
            <a:bodyPr wrap="square" tIns="72000" rtlCol="0" anchor="ctr" anchorCtr="0">
              <a:noAutofit/>
            </a:bodyPr>
            <a:lstStyle/>
            <a:p>
              <a:pPr algn="ctr"/>
              <a:r>
                <a:rPr lang="it-IT" sz="1200" b="0" dirty="0" smtClean="0">
                  <a:latin typeface="Arial" panose="020B0604020202020204" pitchFamily="34" charset="0"/>
                  <a:cs typeface="Arial" panose="020B0604020202020204" pitchFamily="34" charset="0"/>
                </a:rPr>
                <a:t>GENNAIO 2015</a:t>
              </a:r>
              <a:endParaRPr lang="it-IT" sz="1200" b="0" dirty="0">
                <a:latin typeface="Arial" panose="020B0604020202020204" pitchFamily="34" charset="0"/>
                <a:cs typeface="Arial" panose="020B0604020202020204" pitchFamily="34" charset="0"/>
              </a:endParaRPr>
            </a:p>
          </p:txBody>
        </p:sp>
        <p:sp>
          <p:nvSpPr>
            <p:cNvPr id="3" name="Rettangolo 2"/>
            <p:cNvSpPr/>
            <p:nvPr/>
          </p:nvSpPr>
          <p:spPr bwMode="auto">
            <a:xfrm>
              <a:off x="5402301" y="2037182"/>
              <a:ext cx="692531" cy="3597645"/>
            </a:xfrm>
            <a:prstGeom prst="rect">
              <a:avLst/>
            </a:prstGeom>
            <a:solidFill>
              <a:schemeClr val="bg1"/>
            </a:solidFill>
            <a:ln w="28575">
              <a:noFill/>
              <a:round/>
              <a:headEnd/>
              <a:tailEnd/>
            </a:ln>
          </p:spPr>
          <p:txBody>
            <a:bodyPr rtlCol="0" anchor="ctr">
              <a:spAutoFit/>
            </a:bodyPr>
            <a:lstStyle/>
            <a:p>
              <a:pPr algn="ctr"/>
              <a:endParaRPr lang="it-IT"/>
            </a:p>
          </p:txBody>
        </p:sp>
      </p:grpSp>
    </p:spTree>
    <p:extLst>
      <p:ext uri="{BB962C8B-B14F-4D97-AF65-F5344CB8AC3E}">
        <p14:creationId xmlns:p14="http://schemas.microsoft.com/office/powerpoint/2010/main" val="2613600499"/>
      </p:ext>
    </p:extLst>
  </p:cSld>
  <p:clrMapOvr>
    <a:masterClrMapping/>
  </p:clrMapOvr>
  <p:transition spd="med">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418" name="Text Box 66"/>
          <p:cNvSpPr txBox="1">
            <a:spLocks noChangeArrowheads="1"/>
          </p:cNvSpPr>
          <p:nvPr/>
        </p:nvSpPr>
        <p:spPr bwMode="auto">
          <a:xfrm>
            <a:off x="-13648" y="-13648"/>
            <a:ext cx="9144000" cy="11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eaLnBrk="1" hangingPunct="1">
              <a:spcBef>
                <a:spcPct val="50000"/>
              </a:spcBef>
              <a:buClrTx/>
              <a:buFontTx/>
              <a:buNone/>
            </a:pPr>
            <a:r>
              <a:rPr lang="it-IT" altLang="it-IT" sz="1800" dirty="0" smtClean="0">
                <a:latin typeface="Arial" panose="020B0604020202020204" pitchFamily="34" charset="0"/>
                <a:cs typeface="Arial" panose="020B0604020202020204" pitchFamily="34" charset="0"/>
              </a:rPr>
              <a:t>Fatturato Totale </a:t>
            </a:r>
          </a:p>
          <a:p>
            <a:pPr algn="ctr" eaLnBrk="1" hangingPunct="1">
              <a:spcBef>
                <a:spcPct val="50000"/>
              </a:spcBef>
              <a:buClrTx/>
              <a:buFontTx/>
              <a:buNone/>
            </a:pPr>
            <a:r>
              <a:rPr lang="it-IT" altLang="it-IT" sz="1800" dirty="0" smtClean="0">
                <a:latin typeface="Arial" panose="020B0604020202020204" pitchFamily="34" charset="0"/>
                <a:cs typeface="Arial" panose="020B0604020202020204" pitchFamily="34" charset="0"/>
              </a:rPr>
              <a:t> Trend mensile Gennaio 2007 – Gennaio 2016</a:t>
            </a:r>
          </a:p>
          <a:p>
            <a:pPr algn="ctr" eaLnBrk="1" hangingPunct="1">
              <a:spcBef>
                <a:spcPct val="50000"/>
              </a:spcBef>
              <a:buClrTx/>
              <a:buFontTx/>
              <a:buNone/>
            </a:pPr>
            <a:r>
              <a:rPr lang="it-IT" altLang="it-IT" sz="1600" dirty="0" smtClean="0">
                <a:latin typeface="Arial" panose="020B0604020202020204" pitchFamily="34" charset="0"/>
                <a:cs typeface="Arial" panose="020B0604020202020204" pitchFamily="34" charset="0"/>
              </a:rPr>
              <a:t> </a:t>
            </a:r>
            <a:r>
              <a:rPr lang="it-IT" altLang="it-IT" sz="1600" b="0" dirty="0">
                <a:latin typeface="Arial" panose="020B0604020202020204" pitchFamily="34" charset="0"/>
                <a:cs typeface="Arial" panose="020B0604020202020204" pitchFamily="34" charset="0"/>
              </a:rPr>
              <a:t>(in migliaia di euro)</a:t>
            </a:r>
            <a:endParaRPr lang="it-IT" altLang="it-IT" sz="1600" b="0" dirty="0">
              <a:solidFill>
                <a:srgbClr val="A19DFB"/>
              </a:solidFill>
              <a:latin typeface="Arial" panose="020B0604020202020204" pitchFamily="34" charset="0"/>
              <a:cs typeface="Arial" panose="020B0604020202020204" pitchFamily="34" charset="0"/>
            </a:endParaRPr>
          </a:p>
        </p:txBody>
      </p:sp>
      <p:grpSp>
        <p:nvGrpSpPr>
          <p:cNvPr id="3" name="Gruppo 2"/>
          <p:cNvGrpSpPr/>
          <p:nvPr/>
        </p:nvGrpSpPr>
        <p:grpSpPr>
          <a:xfrm>
            <a:off x="107504" y="1500573"/>
            <a:ext cx="9022848" cy="4694758"/>
            <a:chOff x="107504" y="1500573"/>
            <a:chExt cx="9022848" cy="4694758"/>
          </a:xfrm>
        </p:grpSpPr>
        <p:grpSp>
          <p:nvGrpSpPr>
            <p:cNvPr id="2" name="Gruppo 1"/>
            <p:cNvGrpSpPr/>
            <p:nvPr/>
          </p:nvGrpSpPr>
          <p:grpSpPr>
            <a:xfrm>
              <a:off x="691070" y="1500573"/>
              <a:ext cx="8106152" cy="3765840"/>
              <a:chOff x="691070" y="1500573"/>
              <a:chExt cx="8106152" cy="3765840"/>
            </a:xfrm>
          </p:grpSpPr>
          <p:sp>
            <p:nvSpPr>
              <p:cNvPr id="19" name="Rettangolo 18"/>
              <p:cNvSpPr/>
              <p:nvPr/>
            </p:nvSpPr>
            <p:spPr bwMode="auto">
              <a:xfrm>
                <a:off x="6102692" y="1774413"/>
                <a:ext cx="900000" cy="3492000"/>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20" name="Rettangolo 19"/>
              <p:cNvSpPr/>
              <p:nvPr/>
            </p:nvSpPr>
            <p:spPr bwMode="auto">
              <a:xfrm>
                <a:off x="2493471" y="1774413"/>
                <a:ext cx="900000" cy="3492000"/>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23" name="Rettangolo 22"/>
              <p:cNvSpPr/>
              <p:nvPr/>
            </p:nvSpPr>
            <p:spPr bwMode="auto">
              <a:xfrm>
                <a:off x="691070" y="1774413"/>
                <a:ext cx="900000" cy="3492000"/>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27" name="Rettangolo 26"/>
              <p:cNvSpPr/>
              <p:nvPr/>
            </p:nvSpPr>
            <p:spPr bwMode="auto">
              <a:xfrm>
                <a:off x="4307297" y="1774413"/>
                <a:ext cx="900000" cy="3492000"/>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29" name="CasellaDiTesto 28"/>
              <p:cNvSpPr txBox="1"/>
              <p:nvPr/>
            </p:nvSpPr>
            <p:spPr>
              <a:xfrm>
                <a:off x="1639814" y="1500573"/>
                <a:ext cx="792163" cy="259788"/>
              </a:xfrm>
              <a:prstGeom prst="rect">
                <a:avLst/>
              </a:prstGeom>
              <a:noFill/>
            </p:spPr>
            <p:txBody>
              <a:bodyPr>
                <a:spAutoFit/>
              </a:bodyPr>
              <a:lstStyle/>
              <a:p>
                <a:pPr algn="ctr">
                  <a:defRPr/>
                </a:pPr>
                <a:r>
                  <a:rPr lang="it-IT" dirty="0">
                    <a:latin typeface="Arial" panose="020B0604020202020204" pitchFamily="34" charset="0"/>
                    <a:cs typeface="Arial" panose="020B0604020202020204" pitchFamily="34" charset="0"/>
                  </a:rPr>
                  <a:t>2008</a:t>
                </a:r>
              </a:p>
            </p:txBody>
          </p:sp>
          <p:sp>
            <p:nvSpPr>
              <p:cNvPr id="30" name="CasellaDiTesto 29"/>
              <p:cNvSpPr txBox="1"/>
              <p:nvPr/>
            </p:nvSpPr>
            <p:spPr>
              <a:xfrm>
                <a:off x="2535521" y="1500573"/>
                <a:ext cx="792162" cy="259788"/>
              </a:xfrm>
              <a:prstGeom prst="rect">
                <a:avLst/>
              </a:prstGeom>
              <a:noFill/>
            </p:spPr>
            <p:txBody>
              <a:bodyPr>
                <a:spAutoFit/>
              </a:bodyPr>
              <a:lstStyle/>
              <a:p>
                <a:pPr algn="ctr">
                  <a:defRPr/>
                </a:pPr>
                <a:r>
                  <a:rPr lang="it-IT" dirty="0">
                    <a:latin typeface="Arial" panose="020B0604020202020204" pitchFamily="34" charset="0"/>
                    <a:cs typeface="Arial" panose="020B0604020202020204" pitchFamily="34" charset="0"/>
                  </a:rPr>
                  <a:t>2009</a:t>
                </a:r>
              </a:p>
            </p:txBody>
          </p:sp>
          <p:sp>
            <p:nvSpPr>
              <p:cNvPr id="31" name="CasellaDiTesto 30"/>
              <p:cNvSpPr txBox="1"/>
              <p:nvPr/>
            </p:nvSpPr>
            <p:spPr>
              <a:xfrm>
                <a:off x="3453084" y="1500573"/>
                <a:ext cx="792163" cy="259788"/>
              </a:xfrm>
              <a:prstGeom prst="rect">
                <a:avLst/>
              </a:prstGeom>
              <a:noFill/>
            </p:spPr>
            <p:txBody>
              <a:bodyPr>
                <a:spAutoFit/>
              </a:bodyPr>
              <a:lstStyle/>
              <a:p>
                <a:pPr algn="ctr">
                  <a:defRPr/>
                </a:pPr>
                <a:r>
                  <a:rPr lang="it-IT" dirty="0">
                    <a:latin typeface="Arial" panose="020B0604020202020204" pitchFamily="34" charset="0"/>
                    <a:cs typeface="Arial" panose="020B0604020202020204" pitchFamily="34" charset="0"/>
                  </a:rPr>
                  <a:t>2010</a:t>
                </a:r>
              </a:p>
            </p:txBody>
          </p:sp>
          <p:sp>
            <p:nvSpPr>
              <p:cNvPr id="32" name="CasellaDiTesto 31"/>
              <p:cNvSpPr txBox="1"/>
              <p:nvPr/>
            </p:nvSpPr>
            <p:spPr>
              <a:xfrm>
                <a:off x="4338389" y="1500573"/>
                <a:ext cx="792162" cy="259788"/>
              </a:xfrm>
              <a:prstGeom prst="rect">
                <a:avLst/>
              </a:prstGeom>
              <a:noFill/>
            </p:spPr>
            <p:txBody>
              <a:bodyPr>
                <a:spAutoFit/>
              </a:bodyPr>
              <a:lstStyle/>
              <a:p>
                <a:pPr algn="ctr">
                  <a:defRPr/>
                </a:pPr>
                <a:r>
                  <a:rPr lang="it-IT" dirty="0">
                    <a:latin typeface="Arial" panose="020B0604020202020204" pitchFamily="34" charset="0"/>
                    <a:cs typeface="Arial" panose="020B0604020202020204" pitchFamily="34" charset="0"/>
                  </a:rPr>
                  <a:t>2011</a:t>
                </a:r>
              </a:p>
            </p:txBody>
          </p:sp>
          <p:sp>
            <p:nvSpPr>
              <p:cNvPr id="33" name="CasellaDiTesto 32"/>
              <p:cNvSpPr txBox="1"/>
              <p:nvPr/>
            </p:nvSpPr>
            <p:spPr>
              <a:xfrm>
                <a:off x="5245765" y="1500573"/>
                <a:ext cx="792163" cy="259788"/>
              </a:xfrm>
              <a:prstGeom prst="rect">
                <a:avLst/>
              </a:prstGeom>
              <a:noFill/>
            </p:spPr>
            <p:txBody>
              <a:bodyPr>
                <a:spAutoFit/>
              </a:bodyPr>
              <a:lstStyle/>
              <a:p>
                <a:pPr algn="ctr">
                  <a:defRPr/>
                </a:pPr>
                <a:r>
                  <a:rPr lang="it-IT" dirty="0" smtClean="0">
                    <a:latin typeface="Arial" panose="020B0604020202020204" pitchFamily="34" charset="0"/>
                    <a:cs typeface="Arial" panose="020B0604020202020204" pitchFamily="34" charset="0"/>
                  </a:rPr>
                  <a:t>2012</a:t>
                </a:r>
                <a:endParaRPr lang="it-IT" dirty="0">
                  <a:latin typeface="Arial" panose="020B0604020202020204" pitchFamily="34" charset="0"/>
                  <a:cs typeface="Arial" panose="020B0604020202020204" pitchFamily="34" charset="0"/>
                </a:endParaRPr>
              </a:p>
            </p:txBody>
          </p:sp>
          <p:sp>
            <p:nvSpPr>
              <p:cNvPr id="40" name="CasellaDiTesto 39"/>
              <p:cNvSpPr txBox="1"/>
              <p:nvPr/>
            </p:nvSpPr>
            <p:spPr>
              <a:xfrm>
                <a:off x="6095680" y="1500573"/>
                <a:ext cx="792162" cy="259788"/>
              </a:xfrm>
              <a:prstGeom prst="rect">
                <a:avLst/>
              </a:prstGeom>
              <a:noFill/>
            </p:spPr>
            <p:txBody>
              <a:bodyPr>
                <a:spAutoFit/>
              </a:bodyPr>
              <a:lstStyle/>
              <a:p>
                <a:pPr algn="ctr">
                  <a:defRPr/>
                </a:pPr>
                <a:r>
                  <a:rPr lang="it-IT" dirty="0" smtClean="0">
                    <a:latin typeface="Arial" panose="020B0604020202020204" pitchFamily="34" charset="0"/>
                    <a:cs typeface="Arial" panose="020B0604020202020204" pitchFamily="34" charset="0"/>
                  </a:rPr>
                  <a:t>2013</a:t>
                </a:r>
                <a:endParaRPr lang="it-IT" dirty="0">
                  <a:latin typeface="Arial" panose="020B0604020202020204" pitchFamily="34" charset="0"/>
                  <a:cs typeface="Arial" panose="020B0604020202020204" pitchFamily="34" charset="0"/>
                </a:endParaRPr>
              </a:p>
            </p:txBody>
          </p:sp>
          <p:sp>
            <p:nvSpPr>
              <p:cNvPr id="41" name="CasellaDiTesto 40"/>
              <p:cNvSpPr txBox="1"/>
              <p:nvPr/>
            </p:nvSpPr>
            <p:spPr>
              <a:xfrm>
                <a:off x="785684" y="1500573"/>
                <a:ext cx="792163" cy="259788"/>
              </a:xfrm>
              <a:prstGeom prst="rect">
                <a:avLst/>
              </a:prstGeom>
              <a:noFill/>
            </p:spPr>
            <p:txBody>
              <a:bodyPr>
                <a:spAutoFit/>
              </a:bodyPr>
              <a:lstStyle/>
              <a:p>
                <a:pPr algn="ctr">
                  <a:defRPr/>
                </a:pPr>
                <a:r>
                  <a:rPr lang="it-IT" dirty="0" smtClean="0">
                    <a:latin typeface="Arial" panose="020B0604020202020204" pitchFamily="34" charset="0"/>
                    <a:cs typeface="Arial" panose="020B0604020202020204" pitchFamily="34" charset="0"/>
                  </a:rPr>
                  <a:t>2007</a:t>
                </a:r>
                <a:endParaRPr lang="it-IT" dirty="0">
                  <a:latin typeface="Arial" panose="020B0604020202020204" pitchFamily="34" charset="0"/>
                  <a:cs typeface="Arial" panose="020B0604020202020204" pitchFamily="34" charset="0"/>
                </a:endParaRPr>
              </a:p>
            </p:txBody>
          </p:sp>
          <p:sp>
            <p:nvSpPr>
              <p:cNvPr id="42" name="CasellaDiTesto 41"/>
              <p:cNvSpPr txBox="1"/>
              <p:nvPr/>
            </p:nvSpPr>
            <p:spPr>
              <a:xfrm>
                <a:off x="7058054" y="1500573"/>
                <a:ext cx="720154" cy="259788"/>
              </a:xfrm>
              <a:prstGeom prst="rect">
                <a:avLst/>
              </a:prstGeom>
              <a:noFill/>
            </p:spPr>
            <p:txBody>
              <a:bodyPr wrap="square">
                <a:spAutoFit/>
              </a:bodyPr>
              <a:lstStyle/>
              <a:p>
                <a:pPr algn="ctr">
                  <a:defRPr/>
                </a:pPr>
                <a:r>
                  <a:rPr lang="it-IT" dirty="0" smtClean="0">
                    <a:latin typeface="Arial" panose="020B0604020202020204" pitchFamily="34" charset="0"/>
                    <a:cs typeface="Arial" panose="020B0604020202020204" pitchFamily="34" charset="0"/>
                  </a:rPr>
                  <a:t>2014</a:t>
                </a:r>
                <a:endParaRPr lang="it-IT" dirty="0">
                  <a:latin typeface="Arial" panose="020B0604020202020204" pitchFamily="34" charset="0"/>
                  <a:cs typeface="Arial" panose="020B0604020202020204" pitchFamily="34" charset="0"/>
                </a:endParaRPr>
              </a:p>
            </p:txBody>
          </p:sp>
          <p:sp>
            <p:nvSpPr>
              <p:cNvPr id="18" name="Rettangolo 17"/>
              <p:cNvSpPr/>
              <p:nvPr/>
            </p:nvSpPr>
            <p:spPr bwMode="auto">
              <a:xfrm>
                <a:off x="7897222" y="1774413"/>
                <a:ext cx="900000" cy="3492000"/>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21" name="CasellaDiTesto 20"/>
              <p:cNvSpPr txBox="1"/>
              <p:nvPr/>
            </p:nvSpPr>
            <p:spPr>
              <a:xfrm>
                <a:off x="7975426" y="1500573"/>
                <a:ext cx="792162" cy="259788"/>
              </a:xfrm>
              <a:prstGeom prst="rect">
                <a:avLst/>
              </a:prstGeom>
              <a:noFill/>
            </p:spPr>
            <p:txBody>
              <a:bodyPr>
                <a:spAutoFit/>
              </a:bodyPr>
              <a:lstStyle/>
              <a:p>
                <a:pPr algn="ctr">
                  <a:defRPr/>
                </a:pPr>
                <a:r>
                  <a:rPr lang="it-IT" dirty="0" smtClean="0">
                    <a:latin typeface="Arial" panose="020B0604020202020204" pitchFamily="34" charset="0"/>
                    <a:cs typeface="Arial" panose="020B0604020202020204" pitchFamily="34" charset="0"/>
                  </a:rPr>
                  <a:t>2015</a:t>
                </a:r>
                <a:endParaRPr lang="it-IT" dirty="0">
                  <a:latin typeface="Arial" panose="020B0604020202020204" pitchFamily="34" charset="0"/>
                  <a:cs typeface="Arial" panose="020B0604020202020204" pitchFamily="34" charset="0"/>
                </a:endParaRPr>
              </a:p>
            </p:txBody>
          </p:sp>
        </p:grpSp>
        <p:graphicFrame>
          <p:nvGraphicFramePr>
            <p:cNvPr id="24" name="Grafico 23"/>
            <p:cNvGraphicFramePr>
              <a:graphicFrameLocks/>
            </p:cNvGraphicFramePr>
            <p:nvPr>
              <p:extLst>
                <p:ext uri="{D42A27DB-BD31-4B8C-83A1-F6EECF244321}">
                  <p14:modId xmlns:p14="http://schemas.microsoft.com/office/powerpoint/2010/main" val="3095447337"/>
                </p:ext>
              </p:extLst>
            </p:nvPr>
          </p:nvGraphicFramePr>
          <p:xfrm>
            <a:off x="107504" y="1629687"/>
            <a:ext cx="8856984" cy="4565644"/>
          </p:xfrm>
          <a:graphic>
            <a:graphicData uri="http://schemas.openxmlformats.org/drawingml/2006/chart">
              <c:chart xmlns:c="http://schemas.openxmlformats.org/drawingml/2006/chart" xmlns:r="http://schemas.openxmlformats.org/officeDocument/2006/relationships" r:id="rId2"/>
            </a:graphicData>
          </a:graphic>
        </p:graphicFrame>
        <p:sp>
          <p:nvSpPr>
            <p:cNvPr id="25" name="CasellaDiTesto 24"/>
            <p:cNvSpPr txBox="1"/>
            <p:nvPr/>
          </p:nvSpPr>
          <p:spPr>
            <a:xfrm>
              <a:off x="8604448" y="1500573"/>
              <a:ext cx="525904" cy="259788"/>
            </a:xfrm>
            <a:prstGeom prst="rect">
              <a:avLst/>
            </a:prstGeom>
            <a:noFill/>
          </p:spPr>
          <p:txBody>
            <a:bodyPr wrap="square">
              <a:spAutoFit/>
            </a:bodyPr>
            <a:lstStyle/>
            <a:p>
              <a:pPr algn="ctr">
                <a:defRPr/>
              </a:pPr>
              <a:r>
                <a:rPr lang="it-IT" dirty="0" smtClean="0">
                  <a:latin typeface="Arial" panose="020B0604020202020204" pitchFamily="34" charset="0"/>
                  <a:cs typeface="Arial" panose="020B0604020202020204" pitchFamily="34" charset="0"/>
                </a:rPr>
                <a:t>2016</a:t>
              </a:r>
              <a:endParaRPr lang="it-IT"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971016765"/>
      </p:ext>
    </p:extLst>
  </p:cSld>
  <p:clrMapOvr>
    <a:masterClrMapping/>
  </p:clrMapOvr>
  <p:transition spd="med">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418"/>
                                        </p:tgtEl>
                                        <p:attrNameLst>
                                          <p:attrName>style.visibility</p:attrName>
                                        </p:attrNameLst>
                                      </p:cBhvr>
                                      <p:to>
                                        <p:strVal val="visible"/>
                                      </p:to>
                                    </p:set>
                                    <p:anim calcmode="lin" valueType="num">
                                      <p:cBhvr additive="base">
                                        <p:cTn id="7" dur="500" fill="hold"/>
                                        <p:tgtEl>
                                          <p:spTgt spid="100418"/>
                                        </p:tgtEl>
                                        <p:attrNameLst>
                                          <p:attrName>ppt_x</p:attrName>
                                        </p:attrNameLst>
                                      </p:cBhvr>
                                      <p:tavLst>
                                        <p:tav tm="0">
                                          <p:val>
                                            <p:strVal val="#ppt_x"/>
                                          </p:val>
                                        </p:tav>
                                        <p:tav tm="100000">
                                          <p:val>
                                            <p:strVal val="#ppt_x"/>
                                          </p:val>
                                        </p:tav>
                                      </p:tavLst>
                                    </p:anim>
                                    <p:anim calcmode="lin" valueType="num">
                                      <p:cBhvr additive="base">
                                        <p:cTn id="8" dur="500" fill="hold"/>
                                        <p:tgtEl>
                                          <p:spTgt spid="1004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418"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418" name="Text Box 66"/>
          <p:cNvSpPr txBox="1">
            <a:spLocks noChangeArrowheads="1"/>
          </p:cNvSpPr>
          <p:nvPr/>
        </p:nvSpPr>
        <p:spPr bwMode="auto">
          <a:xfrm>
            <a:off x="0" y="0"/>
            <a:ext cx="9144000" cy="11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Char char="•"/>
              <a:defRPr sz="2200">
                <a:solidFill>
                  <a:schemeClr val="tx1"/>
                </a:solidFill>
                <a:latin typeface="Verdana" pitchFamily="34" charset="0"/>
              </a:defRPr>
            </a:lvl1pPr>
            <a:lvl2pPr marL="742950" indent="-285750" eaLnBrk="0" hangingPunct="0">
              <a:spcBef>
                <a:spcPct val="20000"/>
              </a:spcBef>
              <a:buClr>
                <a:schemeClr val="tx2"/>
              </a:buClr>
              <a:buChar char="–"/>
              <a:defRPr sz="2800">
                <a:solidFill>
                  <a:schemeClr val="tx1"/>
                </a:solidFill>
                <a:latin typeface="Verdana" pitchFamily="34" charset="0"/>
              </a:defRPr>
            </a:lvl2pPr>
            <a:lvl3pPr marL="1143000" indent="-228600" eaLnBrk="0" hangingPunct="0">
              <a:spcBef>
                <a:spcPct val="20000"/>
              </a:spcBef>
              <a:buClr>
                <a:schemeClr val="tx2"/>
              </a:buClr>
              <a:buChar char="•"/>
              <a:defRPr sz="1600">
                <a:solidFill>
                  <a:schemeClr val="tx1"/>
                </a:solidFill>
                <a:latin typeface="Verdana" pitchFamily="34" charset="0"/>
              </a:defRPr>
            </a:lvl3pPr>
            <a:lvl4pPr marL="1600200" indent="-228600" eaLnBrk="0" hangingPunct="0">
              <a:spcBef>
                <a:spcPct val="20000"/>
              </a:spcBef>
              <a:buChar char="–"/>
              <a:defRPr sz="2000">
                <a:solidFill>
                  <a:schemeClr val="tx1"/>
                </a:solidFill>
                <a:latin typeface="Verdana" pitchFamily="34" charset="0"/>
              </a:defRPr>
            </a:lvl4pPr>
            <a:lvl5pPr marL="2057400" indent="-228600" eaLnBrk="0" hangingPunct="0">
              <a:spcBef>
                <a:spcPct val="20000"/>
              </a:spcBef>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eaLnBrk="1" hangingPunct="1">
              <a:spcBef>
                <a:spcPct val="50000"/>
              </a:spcBef>
              <a:buClrTx/>
              <a:buFontTx/>
              <a:buNone/>
            </a:pPr>
            <a:r>
              <a:rPr lang="it-IT" altLang="it-IT" sz="1800" dirty="0">
                <a:latin typeface="Arial" panose="020B0604020202020204" pitchFamily="34" charset="0"/>
                <a:cs typeface="Arial" panose="020B0604020202020204" pitchFamily="34" charset="0"/>
              </a:rPr>
              <a:t>      </a:t>
            </a:r>
            <a:r>
              <a:rPr lang="it-IT" altLang="it-IT" sz="1800" dirty="0" smtClean="0">
                <a:latin typeface="Arial" panose="020B0604020202020204" pitchFamily="34" charset="0"/>
                <a:cs typeface="Arial" panose="020B0604020202020204" pitchFamily="34" charset="0"/>
              </a:rPr>
              <a:t>Fatturato Totale </a:t>
            </a:r>
          </a:p>
          <a:p>
            <a:pPr algn="ctr" eaLnBrk="1" hangingPunct="1">
              <a:spcBef>
                <a:spcPct val="50000"/>
              </a:spcBef>
              <a:buClrTx/>
              <a:buFontTx/>
              <a:buNone/>
            </a:pPr>
            <a:r>
              <a:rPr lang="it-IT" altLang="it-IT" sz="1800" dirty="0" smtClean="0">
                <a:latin typeface="Arial" panose="020B0604020202020204" pitchFamily="34" charset="0"/>
                <a:cs typeface="Arial" panose="020B0604020202020204" pitchFamily="34" charset="0"/>
              </a:rPr>
              <a:t>Media mobile Gennaio 2007 – Gennaio 2016</a:t>
            </a:r>
            <a:r>
              <a:rPr lang="it-IT" altLang="it-IT" sz="1800" b="0" dirty="0" smtClean="0">
                <a:latin typeface="Arial" panose="020B0604020202020204" pitchFamily="34" charset="0"/>
                <a:cs typeface="Arial" panose="020B0604020202020204" pitchFamily="34" charset="0"/>
              </a:rPr>
              <a:t> </a:t>
            </a:r>
          </a:p>
          <a:p>
            <a:pPr algn="ctr" eaLnBrk="1" hangingPunct="1">
              <a:spcBef>
                <a:spcPct val="50000"/>
              </a:spcBef>
              <a:buClrTx/>
              <a:buFontTx/>
              <a:buNone/>
            </a:pPr>
            <a:r>
              <a:rPr lang="it-IT" altLang="it-IT" sz="1600" b="0" dirty="0" smtClean="0">
                <a:latin typeface="Arial" panose="020B0604020202020204" pitchFamily="34" charset="0"/>
                <a:cs typeface="Arial" panose="020B0604020202020204" pitchFamily="34" charset="0"/>
              </a:rPr>
              <a:t>(</a:t>
            </a:r>
            <a:r>
              <a:rPr lang="it-IT" altLang="it-IT" sz="1600" b="0" dirty="0">
                <a:latin typeface="Arial" panose="020B0604020202020204" pitchFamily="34" charset="0"/>
                <a:cs typeface="Arial" panose="020B0604020202020204" pitchFamily="34" charset="0"/>
              </a:rPr>
              <a:t>in migliaia di euro)</a:t>
            </a:r>
            <a:endParaRPr lang="it-IT" altLang="it-IT" sz="1600" dirty="0">
              <a:solidFill>
                <a:srgbClr val="A19DFB"/>
              </a:solidFill>
              <a:latin typeface="Arial" panose="020B0604020202020204" pitchFamily="34" charset="0"/>
              <a:cs typeface="Arial" panose="020B0604020202020204" pitchFamily="34" charset="0"/>
            </a:endParaRPr>
          </a:p>
        </p:txBody>
      </p:sp>
      <p:grpSp>
        <p:nvGrpSpPr>
          <p:cNvPr id="2" name="Gruppo 1"/>
          <p:cNvGrpSpPr/>
          <p:nvPr/>
        </p:nvGrpSpPr>
        <p:grpSpPr>
          <a:xfrm>
            <a:off x="107503" y="1395167"/>
            <a:ext cx="9035817" cy="4698129"/>
            <a:chOff x="107503" y="1395167"/>
            <a:chExt cx="9035817" cy="4698129"/>
          </a:xfrm>
        </p:grpSpPr>
        <p:sp>
          <p:nvSpPr>
            <p:cNvPr id="19" name="Rettangolo 18"/>
            <p:cNvSpPr/>
            <p:nvPr/>
          </p:nvSpPr>
          <p:spPr bwMode="auto">
            <a:xfrm>
              <a:off x="8849047" y="1729383"/>
              <a:ext cx="108000" cy="3528000"/>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35" name="Rettangolo 34"/>
            <p:cNvSpPr/>
            <p:nvPr/>
          </p:nvSpPr>
          <p:spPr bwMode="auto">
            <a:xfrm>
              <a:off x="775134" y="1734454"/>
              <a:ext cx="1008000" cy="3528000"/>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20" name="Rettangolo 19"/>
            <p:cNvSpPr/>
            <p:nvPr/>
          </p:nvSpPr>
          <p:spPr bwMode="auto">
            <a:xfrm>
              <a:off x="2805457" y="1734454"/>
              <a:ext cx="1008000" cy="3528000"/>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21" name="Rettangolo 20"/>
            <p:cNvSpPr/>
            <p:nvPr/>
          </p:nvSpPr>
          <p:spPr bwMode="auto">
            <a:xfrm>
              <a:off x="4819538" y="1734454"/>
              <a:ext cx="1008000" cy="3528000"/>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sp>
          <p:nvSpPr>
            <p:cNvPr id="22" name="Rettangolo 21"/>
            <p:cNvSpPr/>
            <p:nvPr/>
          </p:nvSpPr>
          <p:spPr bwMode="auto">
            <a:xfrm>
              <a:off x="6828935" y="1734454"/>
              <a:ext cx="1008000" cy="3528000"/>
            </a:xfrm>
            <a:prstGeom prst="rect">
              <a:avLst/>
            </a:prstGeom>
            <a:solidFill>
              <a:schemeClr val="bg1">
                <a:lumMod val="85000"/>
                <a:alpha val="20000"/>
              </a:schemeClr>
            </a:solidFill>
            <a:ln w="6350">
              <a:solidFill>
                <a:schemeClr val="bg1">
                  <a:lumMod val="95000"/>
                </a:schemeClr>
              </a:solidFill>
              <a:round/>
              <a:headEnd/>
              <a:tailEnd/>
            </a:ln>
          </p:spPr>
          <p:txBody>
            <a:bodyPr wrap="square" rtlCol="0" anchor="ctr">
              <a:spAutoFit/>
            </a:bodyPr>
            <a:lstStyle/>
            <a:p>
              <a:pPr algn="ctr"/>
              <a:endParaRPr lang="it-IT"/>
            </a:p>
          </p:txBody>
        </p:sp>
        <p:graphicFrame>
          <p:nvGraphicFramePr>
            <p:cNvPr id="18" name="Grafico 17"/>
            <p:cNvGraphicFramePr>
              <a:graphicFrameLocks/>
            </p:cNvGraphicFramePr>
            <p:nvPr>
              <p:extLst>
                <p:ext uri="{D42A27DB-BD31-4B8C-83A1-F6EECF244321}">
                  <p14:modId xmlns:p14="http://schemas.microsoft.com/office/powerpoint/2010/main" val="2297600936"/>
                </p:ext>
              </p:extLst>
            </p:nvPr>
          </p:nvGraphicFramePr>
          <p:xfrm>
            <a:off x="107503" y="1603454"/>
            <a:ext cx="8928993" cy="4489842"/>
          </p:xfrm>
          <a:graphic>
            <a:graphicData uri="http://schemas.openxmlformats.org/drawingml/2006/chart">
              <c:chart xmlns:c="http://schemas.openxmlformats.org/drawingml/2006/chart" xmlns:r="http://schemas.openxmlformats.org/officeDocument/2006/relationships" r:id="rId2"/>
            </a:graphicData>
          </a:graphic>
        </p:graphicFrame>
        <p:sp>
          <p:nvSpPr>
            <p:cNvPr id="43" name="CasellaDiTesto 42"/>
            <p:cNvSpPr txBox="1"/>
            <p:nvPr/>
          </p:nvSpPr>
          <p:spPr>
            <a:xfrm>
              <a:off x="866750" y="1395167"/>
              <a:ext cx="792163" cy="287771"/>
            </a:xfrm>
            <a:prstGeom prst="rect">
              <a:avLst/>
            </a:prstGeom>
            <a:noFill/>
          </p:spPr>
          <p:txBody>
            <a:bodyPr>
              <a:spAutoFit/>
            </a:bodyPr>
            <a:lstStyle/>
            <a:p>
              <a:pPr algn="ctr">
                <a:defRPr/>
              </a:pPr>
              <a:r>
                <a:rPr lang="it-IT" dirty="0">
                  <a:latin typeface="Arial" panose="020B0604020202020204" pitchFamily="34" charset="0"/>
                  <a:cs typeface="Arial" panose="020B0604020202020204" pitchFamily="34" charset="0"/>
                </a:rPr>
                <a:t>2008</a:t>
              </a:r>
            </a:p>
          </p:txBody>
        </p:sp>
        <p:sp>
          <p:nvSpPr>
            <p:cNvPr id="44" name="CasellaDiTesto 43"/>
            <p:cNvSpPr txBox="1"/>
            <p:nvPr/>
          </p:nvSpPr>
          <p:spPr>
            <a:xfrm>
              <a:off x="1883447" y="1395167"/>
              <a:ext cx="792162" cy="287771"/>
            </a:xfrm>
            <a:prstGeom prst="rect">
              <a:avLst/>
            </a:prstGeom>
            <a:noFill/>
          </p:spPr>
          <p:txBody>
            <a:bodyPr>
              <a:spAutoFit/>
            </a:bodyPr>
            <a:lstStyle/>
            <a:p>
              <a:pPr algn="ctr">
                <a:defRPr/>
              </a:pPr>
              <a:r>
                <a:rPr lang="it-IT" dirty="0">
                  <a:latin typeface="Arial" panose="020B0604020202020204" pitchFamily="34" charset="0"/>
                  <a:cs typeface="Arial" panose="020B0604020202020204" pitchFamily="34" charset="0"/>
                </a:rPr>
                <a:t>2009</a:t>
              </a:r>
            </a:p>
          </p:txBody>
        </p:sp>
        <p:sp>
          <p:nvSpPr>
            <p:cNvPr id="45" name="CasellaDiTesto 44"/>
            <p:cNvSpPr txBox="1"/>
            <p:nvPr/>
          </p:nvSpPr>
          <p:spPr>
            <a:xfrm>
              <a:off x="2906275" y="1395167"/>
              <a:ext cx="792163" cy="287771"/>
            </a:xfrm>
            <a:prstGeom prst="rect">
              <a:avLst/>
            </a:prstGeom>
            <a:noFill/>
          </p:spPr>
          <p:txBody>
            <a:bodyPr>
              <a:spAutoFit/>
            </a:bodyPr>
            <a:lstStyle/>
            <a:p>
              <a:pPr algn="ctr">
                <a:defRPr/>
              </a:pPr>
              <a:r>
                <a:rPr lang="it-IT" dirty="0">
                  <a:latin typeface="Arial" panose="020B0604020202020204" pitchFamily="34" charset="0"/>
                  <a:cs typeface="Arial" panose="020B0604020202020204" pitchFamily="34" charset="0"/>
                </a:rPr>
                <a:t>2010</a:t>
              </a:r>
            </a:p>
          </p:txBody>
        </p:sp>
        <p:sp>
          <p:nvSpPr>
            <p:cNvPr id="46" name="CasellaDiTesto 45"/>
            <p:cNvSpPr txBox="1"/>
            <p:nvPr/>
          </p:nvSpPr>
          <p:spPr>
            <a:xfrm>
              <a:off x="3867636" y="1395167"/>
              <a:ext cx="792162" cy="287771"/>
            </a:xfrm>
            <a:prstGeom prst="rect">
              <a:avLst/>
            </a:prstGeom>
            <a:noFill/>
          </p:spPr>
          <p:txBody>
            <a:bodyPr>
              <a:spAutoFit/>
            </a:bodyPr>
            <a:lstStyle/>
            <a:p>
              <a:pPr algn="ctr">
                <a:defRPr/>
              </a:pPr>
              <a:r>
                <a:rPr lang="it-IT" dirty="0">
                  <a:latin typeface="Arial" panose="020B0604020202020204" pitchFamily="34" charset="0"/>
                  <a:cs typeface="Arial" panose="020B0604020202020204" pitchFamily="34" charset="0"/>
                </a:rPr>
                <a:t>2011</a:t>
              </a:r>
            </a:p>
          </p:txBody>
        </p:sp>
        <p:sp>
          <p:nvSpPr>
            <p:cNvPr id="47" name="CasellaDiTesto 46"/>
            <p:cNvSpPr txBox="1"/>
            <p:nvPr/>
          </p:nvSpPr>
          <p:spPr>
            <a:xfrm>
              <a:off x="4913830" y="1395167"/>
              <a:ext cx="792163" cy="287771"/>
            </a:xfrm>
            <a:prstGeom prst="rect">
              <a:avLst/>
            </a:prstGeom>
            <a:noFill/>
          </p:spPr>
          <p:txBody>
            <a:bodyPr>
              <a:spAutoFit/>
            </a:bodyPr>
            <a:lstStyle/>
            <a:p>
              <a:pPr algn="ctr">
                <a:defRPr/>
              </a:pPr>
              <a:r>
                <a:rPr lang="it-IT" dirty="0" smtClean="0">
                  <a:latin typeface="Arial" panose="020B0604020202020204" pitchFamily="34" charset="0"/>
                  <a:cs typeface="Arial" panose="020B0604020202020204" pitchFamily="34" charset="0"/>
                </a:rPr>
                <a:t>2012</a:t>
              </a:r>
              <a:endParaRPr lang="it-IT" dirty="0">
                <a:latin typeface="Arial" panose="020B0604020202020204" pitchFamily="34" charset="0"/>
                <a:cs typeface="Arial" panose="020B0604020202020204" pitchFamily="34" charset="0"/>
              </a:endParaRPr>
            </a:p>
          </p:txBody>
        </p:sp>
        <p:sp>
          <p:nvSpPr>
            <p:cNvPr id="48" name="CasellaDiTesto 47"/>
            <p:cNvSpPr txBox="1"/>
            <p:nvPr/>
          </p:nvSpPr>
          <p:spPr>
            <a:xfrm>
              <a:off x="5903767" y="1408520"/>
              <a:ext cx="792162" cy="261610"/>
            </a:xfrm>
            <a:prstGeom prst="rect">
              <a:avLst/>
            </a:prstGeom>
            <a:noFill/>
          </p:spPr>
          <p:txBody>
            <a:bodyPr>
              <a:spAutoFit/>
            </a:bodyPr>
            <a:lstStyle/>
            <a:p>
              <a:pPr algn="ctr">
                <a:defRPr/>
              </a:pPr>
              <a:r>
                <a:rPr lang="it-IT" dirty="0" smtClean="0">
                  <a:latin typeface="Arial" panose="020B0604020202020204" pitchFamily="34" charset="0"/>
                  <a:cs typeface="Arial" panose="020B0604020202020204" pitchFamily="34" charset="0"/>
                </a:rPr>
                <a:t>2013</a:t>
              </a:r>
              <a:endParaRPr lang="it-IT" dirty="0">
                <a:latin typeface="Arial" panose="020B0604020202020204" pitchFamily="34" charset="0"/>
                <a:cs typeface="Arial" panose="020B0604020202020204" pitchFamily="34" charset="0"/>
              </a:endParaRPr>
            </a:p>
          </p:txBody>
        </p:sp>
        <p:sp>
          <p:nvSpPr>
            <p:cNvPr id="49" name="CasellaDiTesto 48"/>
            <p:cNvSpPr txBox="1"/>
            <p:nvPr/>
          </p:nvSpPr>
          <p:spPr>
            <a:xfrm>
              <a:off x="6963739" y="1408520"/>
              <a:ext cx="675979" cy="261610"/>
            </a:xfrm>
            <a:prstGeom prst="rect">
              <a:avLst/>
            </a:prstGeom>
            <a:noFill/>
          </p:spPr>
          <p:txBody>
            <a:bodyPr wrap="square">
              <a:spAutoFit/>
            </a:bodyPr>
            <a:lstStyle/>
            <a:p>
              <a:pPr algn="ctr">
                <a:defRPr/>
              </a:pPr>
              <a:r>
                <a:rPr lang="it-IT" dirty="0" smtClean="0">
                  <a:latin typeface="Arial" panose="020B0604020202020204" pitchFamily="34" charset="0"/>
                  <a:cs typeface="Arial" panose="020B0604020202020204" pitchFamily="34" charset="0"/>
                </a:rPr>
                <a:t>2014</a:t>
              </a:r>
              <a:endParaRPr lang="it-IT" dirty="0">
                <a:latin typeface="Arial" panose="020B0604020202020204" pitchFamily="34" charset="0"/>
                <a:cs typeface="Arial" panose="020B0604020202020204" pitchFamily="34" charset="0"/>
              </a:endParaRPr>
            </a:p>
          </p:txBody>
        </p:sp>
        <p:sp>
          <p:nvSpPr>
            <p:cNvPr id="16" name="CasellaDiTesto 15"/>
            <p:cNvSpPr txBox="1"/>
            <p:nvPr/>
          </p:nvSpPr>
          <p:spPr>
            <a:xfrm>
              <a:off x="8014510" y="1420217"/>
              <a:ext cx="556593" cy="261610"/>
            </a:xfrm>
            <a:prstGeom prst="rect">
              <a:avLst/>
            </a:prstGeom>
            <a:noFill/>
          </p:spPr>
          <p:txBody>
            <a:bodyPr wrap="square">
              <a:spAutoFit/>
            </a:bodyPr>
            <a:lstStyle/>
            <a:p>
              <a:pPr algn="r">
                <a:defRPr/>
              </a:pPr>
              <a:r>
                <a:rPr lang="it-IT" dirty="0" smtClean="0">
                  <a:latin typeface="Arial" panose="020B0604020202020204" pitchFamily="34" charset="0"/>
                  <a:cs typeface="Arial" panose="020B0604020202020204" pitchFamily="34" charset="0"/>
                </a:rPr>
                <a:t>2015</a:t>
              </a:r>
              <a:endParaRPr lang="it-IT" dirty="0">
                <a:latin typeface="Arial" panose="020B0604020202020204" pitchFamily="34" charset="0"/>
                <a:cs typeface="Arial" panose="020B0604020202020204" pitchFamily="34" charset="0"/>
              </a:endParaRPr>
            </a:p>
          </p:txBody>
        </p:sp>
        <p:sp>
          <p:nvSpPr>
            <p:cNvPr id="23" name="CasellaDiTesto 22"/>
            <p:cNvSpPr txBox="1"/>
            <p:nvPr/>
          </p:nvSpPr>
          <p:spPr>
            <a:xfrm>
              <a:off x="8586727" y="1422301"/>
              <a:ext cx="556593" cy="261610"/>
            </a:xfrm>
            <a:prstGeom prst="rect">
              <a:avLst/>
            </a:prstGeom>
            <a:noFill/>
          </p:spPr>
          <p:txBody>
            <a:bodyPr wrap="square">
              <a:spAutoFit/>
            </a:bodyPr>
            <a:lstStyle/>
            <a:p>
              <a:pPr algn="r">
                <a:defRPr/>
              </a:pPr>
              <a:r>
                <a:rPr lang="it-IT" dirty="0" smtClean="0">
                  <a:latin typeface="Arial" panose="020B0604020202020204" pitchFamily="34" charset="0"/>
                  <a:cs typeface="Arial" panose="020B0604020202020204" pitchFamily="34" charset="0"/>
                </a:rPr>
                <a:t>2016</a:t>
              </a:r>
              <a:endParaRPr lang="it-IT"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012765904"/>
      </p:ext>
    </p:extLst>
  </p:cSld>
  <p:clrMapOvr>
    <a:masterClrMapping/>
  </p:clrMapOvr>
  <p:transition spd="med">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418"/>
                                        </p:tgtEl>
                                        <p:attrNameLst>
                                          <p:attrName>style.visibility</p:attrName>
                                        </p:attrNameLst>
                                      </p:cBhvr>
                                      <p:to>
                                        <p:strVal val="visible"/>
                                      </p:to>
                                    </p:set>
                                    <p:anim calcmode="lin" valueType="num">
                                      <p:cBhvr additive="base">
                                        <p:cTn id="7" dur="500" fill="hold"/>
                                        <p:tgtEl>
                                          <p:spTgt spid="100418"/>
                                        </p:tgtEl>
                                        <p:attrNameLst>
                                          <p:attrName>ppt_x</p:attrName>
                                        </p:attrNameLst>
                                      </p:cBhvr>
                                      <p:tavLst>
                                        <p:tav tm="0">
                                          <p:val>
                                            <p:strVal val="#ppt_x"/>
                                          </p:val>
                                        </p:tav>
                                        <p:tav tm="100000">
                                          <p:val>
                                            <p:strVal val="#ppt_x"/>
                                          </p:val>
                                        </p:tav>
                                      </p:tavLst>
                                    </p:anim>
                                    <p:anim calcmode="lin" valueType="num">
                                      <p:cBhvr additive="base">
                                        <p:cTn id="8" dur="500" fill="hold"/>
                                        <p:tgtEl>
                                          <p:spTgt spid="1004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418"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1" name="Rectangle 3"/>
          <p:cNvSpPr>
            <a:spLocks noGrp="1" noChangeArrowheads="1"/>
          </p:cNvSpPr>
          <p:nvPr>
            <p:ph type="body" idx="1"/>
          </p:nvPr>
        </p:nvSpPr>
        <p:spPr>
          <a:xfrm>
            <a:off x="684213" y="2133600"/>
            <a:ext cx="7772400" cy="1152525"/>
          </a:xfrm>
        </p:spPr>
        <p:txBody>
          <a:bodyPr/>
          <a:lstStyle/>
          <a:p>
            <a:pPr algn="ctr" eaLnBrk="1" hangingPunct="1">
              <a:buFontTx/>
              <a:buNone/>
            </a:pPr>
            <a:r>
              <a:rPr lang="it-IT" altLang="it-IT" i="1" dirty="0" smtClean="0">
                <a:solidFill>
                  <a:schemeClr val="bg1">
                    <a:lumMod val="50000"/>
                  </a:schemeClr>
                </a:solidFill>
              </a:rPr>
              <a:t>FINE</a:t>
            </a:r>
          </a:p>
          <a:p>
            <a:pPr algn="ctr" eaLnBrk="1" hangingPunct="1">
              <a:buFontTx/>
              <a:buNone/>
            </a:pPr>
            <a:r>
              <a:rPr lang="it-IT" altLang="it-IT" i="1" dirty="0" smtClean="0">
                <a:solidFill>
                  <a:schemeClr val="bg1">
                    <a:lumMod val="50000"/>
                  </a:schemeClr>
                </a:solidFill>
              </a:rPr>
              <a:t>PRESENTAZIONE</a:t>
            </a:r>
          </a:p>
        </p:txBody>
      </p:sp>
      <p:pic>
        <p:nvPicPr>
          <p:cNvPr id="232452" name="Picture 4"/>
          <p:cNvPicPr>
            <a:picLocks noGrp="1" noChangeAspect="1" noChangeArrowheads="1"/>
          </p:cNvPicPr>
          <p:nvPr>
            <p:ph type="title"/>
          </p:nvPr>
        </p:nvPicPr>
        <p:blipFill>
          <a:blip r:embed="rId2">
            <a:extLst>
              <a:ext uri="{28A0092B-C50C-407E-A947-70E740481C1C}">
                <a14:useLocalDpi xmlns:a14="http://schemas.microsoft.com/office/drawing/2010/main" val="0"/>
              </a:ext>
            </a:extLst>
          </a:blip>
          <a:srcRect l="9377" t="14470" r="74382" b="72942"/>
          <a:stretch>
            <a:fillRect/>
          </a:stretch>
        </p:blipFill>
        <p:spPr bwMode="auto">
          <a:xfrm>
            <a:off x="6443663" y="660400"/>
            <a:ext cx="1668462" cy="1249363"/>
          </a:xfrm>
          <a:noFill/>
          <a:ln w="19050">
            <a:solidFill>
              <a:schemeClr val="bg1">
                <a:lumMod val="50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232453" name="Picture 5"/>
          <p:cNvPicPr>
            <a:picLocks noChangeAspect="1" noChangeArrowheads="1"/>
          </p:cNvPicPr>
          <p:nvPr/>
        </p:nvPicPr>
        <p:blipFill>
          <a:blip r:embed="rId2">
            <a:extLst>
              <a:ext uri="{28A0092B-C50C-407E-A947-70E740481C1C}">
                <a14:useLocalDpi xmlns:a14="http://schemas.microsoft.com/office/drawing/2010/main" val="0"/>
              </a:ext>
            </a:extLst>
          </a:blip>
          <a:srcRect l="10107" t="34375" r="44858" b="30972"/>
          <a:stretch>
            <a:fillRect/>
          </a:stretch>
        </p:blipFill>
        <p:spPr bwMode="auto">
          <a:xfrm>
            <a:off x="395288" y="3357563"/>
            <a:ext cx="4392612" cy="2376487"/>
          </a:xfrm>
          <a:prstGeom prst="rect">
            <a:avLst/>
          </a:prstGeom>
          <a:noFill/>
          <a:ln w="19050">
            <a:solidFill>
              <a:schemeClr val="bg1">
                <a:lumMod val="50000"/>
              </a:schemeClr>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med">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nodeType="withEffect">
                                  <p:stCondLst>
                                    <p:cond delay="0"/>
                                  </p:stCondLst>
                                  <p:childTnLst>
                                    <p:set>
                                      <p:cBhvr>
                                        <p:cTn id="6" dur="1" fill="hold">
                                          <p:stCondLst>
                                            <p:cond delay="0"/>
                                          </p:stCondLst>
                                        </p:cTn>
                                        <p:tgtEl>
                                          <p:spTgt spid="232453"/>
                                        </p:tgtEl>
                                        <p:attrNameLst>
                                          <p:attrName>style.visibility</p:attrName>
                                        </p:attrNameLst>
                                      </p:cBhvr>
                                      <p:to>
                                        <p:strVal val="visible"/>
                                      </p:to>
                                    </p:set>
                                    <p:anim calcmode="lin" valueType="num">
                                      <p:cBhvr>
                                        <p:cTn id="7" dur="1000" fill="hold"/>
                                        <p:tgtEl>
                                          <p:spTgt spid="232453"/>
                                        </p:tgtEl>
                                        <p:attrNameLst>
                                          <p:attrName>ppt_x</p:attrName>
                                        </p:attrNameLst>
                                      </p:cBhvr>
                                      <p:tavLst>
                                        <p:tav tm="0">
                                          <p:val>
                                            <p:strVal val="#ppt_x-.2"/>
                                          </p:val>
                                        </p:tav>
                                        <p:tav tm="100000">
                                          <p:val>
                                            <p:strVal val="#ppt_x"/>
                                          </p:val>
                                        </p:tav>
                                      </p:tavLst>
                                    </p:anim>
                                    <p:anim calcmode="lin" valueType="num">
                                      <p:cBhvr>
                                        <p:cTn id="8" dur="1000" fill="hold"/>
                                        <p:tgtEl>
                                          <p:spTgt spid="232453"/>
                                        </p:tgtEl>
                                        <p:attrNameLst>
                                          <p:attrName>ppt_y</p:attrName>
                                        </p:attrNameLst>
                                      </p:cBhvr>
                                      <p:tavLst>
                                        <p:tav tm="0">
                                          <p:val>
                                            <p:strVal val="#ppt_y"/>
                                          </p:val>
                                        </p:tav>
                                        <p:tav tm="100000">
                                          <p:val>
                                            <p:strVal val="#ppt_y"/>
                                          </p:val>
                                        </p:tav>
                                      </p:tavLst>
                                    </p:anim>
                                    <p:animEffect transition="in" filter="wipe(right)" prLst="gradientSize: 0.1">
                                      <p:cBhvr>
                                        <p:cTn id="9" dur="1000"/>
                                        <p:tgtEl>
                                          <p:spTgt spid="232453"/>
                                        </p:tgtEl>
                                      </p:cBhvr>
                                    </p:animEffect>
                                  </p:childTnLst>
                                </p:cTn>
                              </p:par>
                            </p:childTnLst>
                          </p:cTn>
                        </p:par>
                        <p:par>
                          <p:cTn id="10" fill="hold" nodeType="afterGroup">
                            <p:stCondLst>
                              <p:cond delay="1000"/>
                            </p:stCondLst>
                            <p:childTnLst>
                              <p:par>
                                <p:cTn id="11" presetID="38" presetClass="entr" presetSubtype="0" accel="50000" fill="hold" nodeType="afterEffect">
                                  <p:stCondLst>
                                    <p:cond delay="0"/>
                                  </p:stCondLst>
                                  <p:iterate type="lt">
                                    <p:tmPct val="50000"/>
                                  </p:iterate>
                                  <p:childTnLst>
                                    <p:set>
                                      <p:cBhvr>
                                        <p:cTn id="12" dur="1" fill="hold">
                                          <p:stCondLst>
                                            <p:cond delay="0"/>
                                          </p:stCondLst>
                                        </p:cTn>
                                        <p:tgtEl>
                                          <p:spTgt spid="232451">
                                            <p:txEl>
                                              <p:pRg st="0" end="0"/>
                                            </p:txEl>
                                          </p:spTgt>
                                        </p:tgtEl>
                                        <p:attrNameLst>
                                          <p:attrName>style.visibility</p:attrName>
                                        </p:attrNameLst>
                                      </p:cBhvr>
                                      <p:to>
                                        <p:strVal val="visible"/>
                                      </p:to>
                                    </p:set>
                                    <p:set>
                                      <p:cBhvr>
                                        <p:cTn id="13" dur="455" fill="hold">
                                          <p:stCondLst>
                                            <p:cond delay="0"/>
                                          </p:stCondLst>
                                        </p:cTn>
                                        <p:tgtEl>
                                          <p:spTgt spid="232451">
                                            <p:txEl>
                                              <p:pRg st="0" end="0"/>
                                            </p:txEl>
                                          </p:spTgt>
                                        </p:tgtEl>
                                        <p:attrNameLst>
                                          <p:attrName>style.rotation</p:attrName>
                                        </p:attrNameLst>
                                      </p:cBhvr>
                                      <p:to>
                                        <p:strVal val="-45.0"/>
                                      </p:to>
                                    </p:set>
                                    <p:anim calcmode="lin" valueType="num">
                                      <p:cBhvr>
                                        <p:cTn id="14" dur="455" fill="hold">
                                          <p:stCondLst>
                                            <p:cond delay="455"/>
                                          </p:stCondLst>
                                        </p:cTn>
                                        <p:tgtEl>
                                          <p:spTgt spid="232451">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5" dur="455" fill="hold">
                                          <p:stCondLst>
                                            <p:cond delay="0"/>
                                          </p:stCondLst>
                                        </p:cTn>
                                        <p:tgtEl>
                                          <p:spTgt spid="232451">
                                            <p:txEl>
                                              <p:pRg st="0" end="0"/>
                                            </p:txEl>
                                          </p:spTgt>
                                        </p:tgtEl>
                                        <p:attrNameLst>
                                          <p:attrName>ppt_y</p:attrName>
                                        </p:attrNameLst>
                                      </p:cBhvr>
                                      <p:tavLst>
                                        <p:tav tm="0">
                                          <p:val>
                                            <p:strVal val="#ppt_y-1"/>
                                          </p:val>
                                        </p:tav>
                                        <p:tav tm="100000">
                                          <p:val>
                                            <p:strVal val="#ppt_y-(0.354*#ppt_w-0.172*#ppt_h)"/>
                                          </p:val>
                                        </p:tav>
                                      </p:tavLst>
                                    </p:anim>
                                    <p:anim calcmode="lin" valueType="num">
                                      <p:cBhvr>
                                        <p:cTn id="16" dur="156" decel="50000" autoRev="1" fill="hold">
                                          <p:stCondLst>
                                            <p:cond delay="455"/>
                                          </p:stCondLst>
                                        </p:cTn>
                                        <p:tgtEl>
                                          <p:spTgt spid="232451">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7" dur="136" fill="hold">
                                          <p:stCondLst>
                                            <p:cond delay="864"/>
                                          </p:stCondLst>
                                        </p:cTn>
                                        <p:tgtEl>
                                          <p:spTgt spid="232451">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18" fill="hold" nodeType="afterGroup">
                            <p:stCondLst>
                              <p:cond delay="3500"/>
                            </p:stCondLst>
                            <p:childTnLst>
                              <p:par>
                                <p:cTn id="19" presetID="38" presetClass="entr" presetSubtype="0" accel="50000" fill="hold" nodeType="afterEffect">
                                  <p:stCondLst>
                                    <p:cond delay="0"/>
                                  </p:stCondLst>
                                  <p:iterate type="lt">
                                    <p:tmPct val="50000"/>
                                  </p:iterate>
                                  <p:childTnLst>
                                    <p:set>
                                      <p:cBhvr>
                                        <p:cTn id="20" dur="1" fill="hold">
                                          <p:stCondLst>
                                            <p:cond delay="0"/>
                                          </p:stCondLst>
                                        </p:cTn>
                                        <p:tgtEl>
                                          <p:spTgt spid="232451">
                                            <p:txEl>
                                              <p:pRg st="1" end="1"/>
                                            </p:txEl>
                                          </p:spTgt>
                                        </p:tgtEl>
                                        <p:attrNameLst>
                                          <p:attrName>style.visibility</p:attrName>
                                        </p:attrNameLst>
                                      </p:cBhvr>
                                      <p:to>
                                        <p:strVal val="visible"/>
                                      </p:to>
                                    </p:set>
                                    <p:set>
                                      <p:cBhvr>
                                        <p:cTn id="21" dur="455" fill="hold">
                                          <p:stCondLst>
                                            <p:cond delay="0"/>
                                          </p:stCondLst>
                                        </p:cTn>
                                        <p:tgtEl>
                                          <p:spTgt spid="232451">
                                            <p:txEl>
                                              <p:pRg st="1" end="1"/>
                                            </p:txEl>
                                          </p:spTgt>
                                        </p:tgtEl>
                                        <p:attrNameLst>
                                          <p:attrName>style.rotation</p:attrName>
                                        </p:attrNameLst>
                                      </p:cBhvr>
                                      <p:to>
                                        <p:strVal val="-45.0"/>
                                      </p:to>
                                    </p:set>
                                    <p:anim calcmode="lin" valueType="num">
                                      <p:cBhvr>
                                        <p:cTn id="22" dur="455" fill="hold">
                                          <p:stCondLst>
                                            <p:cond delay="455"/>
                                          </p:stCondLst>
                                        </p:cTn>
                                        <p:tgtEl>
                                          <p:spTgt spid="232451">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3" dur="455" fill="hold">
                                          <p:stCondLst>
                                            <p:cond delay="0"/>
                                          </p:stCondLst>
                                        </p:cTn>
                                        <p:tgtEl>
                                          <p:spTgt spid="232451">
                                            <p:txEl>
                                              <p:pRg st="1" end="1"/>
                                            </p:txEl>
                                          </p:spTgt>
                                        </p:tgtEl>
                                        <p:attrNameLst>
                                          <p:attrName>ppt_y</p:attrName>
                                        </p:attrNameLst>
                                      </p:cBhvr>
                                      <p:tavLst>
                                        <p:tav tm="0">
                                          <p:val>
                                            <p:strVal val="#ppt_y-1"/>
                                          </p:val>
                                        </p:tav>
                                        <p:tav tm="100000">
                                          <p:val>
                                            <p:strVal val="#ppt_y-(0.354*#ppt_w-0.172*#ppt_h)"/>
                                          </p:val>
                                        </p:tav>
                                      </p:tavLst>
                                    </p:anim>
                                    <p:anim calcmode="lin" valueType="num">
                                      <p:cBhvr>
                                        <p:cTn id="24" dur="156" decel="50000" autoRev="1" fill="hold">
                                          <p:stCondLst>
                                            <p:cond delay="455"/>
                                          </p:stCondLst>
                                        </p:cTn>
                                        <p:tgtEl>
                                          <p:spTgt spid="232451">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5" dur="136" fill="hold">
                                          <p:stCondLst>
                                            <p:cond delay="864"/>
                                          </p:stCondLst>
                                        </p:cTn>
                                        <p:tgtEl>
                                          <p:spTgt spid="232451">
                                            <p:txEl>
                                              <p:pRg st="1" end="1"/>
                                            </p:txEl>
                                          </p:spTgt>
                                        </p:tgtEl>
                                        <p:attrNameLst>
                                          <p:attrName>ppt_y</p:attrName>
                                        </p:attrNameLst>
                                      </p:cBhvr>
                                      <p:tavLst>
                                        <p:tav tm="0">
                                          <p:val>
                                            <p:strVal val="#ppt_y-(0.354*#ppt_w-0.172*#ppt_h)"/>
                                          </p:val>
                                        </p:tav>
                                        <p:tav tm="100000">
                                          <p:val>
                                            <p:strVal val="#ppt_y"/>
                                          </p:val>
                                        </p:tav>
                                      </p:tavLst>
                                    </p:anim>
                                  </p:childTnLst>
                                </p:cTn>
                              </p:par>
                            </p:childTnLst>
                          </p:cTn>
                        </p:par>
                        <p:par>
                          <p:cTn id="26" fill="hold" nodeType="afterGroup">
                            <p:stCondLst>
                              <p:cond delay="10500"/>
                            </p:stCondLst>
                            <p:childTnLst>
                              <p:par>
                                <p:cTn id="27" presetID="19" presetClass="entr" presetSubtype="10" fill="hold" nodeType="afterEffect">
                                  <p:stCondLst>
                                    <p:cond delay="0"/>
                                  </p:stCondLst>
                                  <p:childTnLst>
                                    <p:set>
                                      <p:cBhvr>
                                        <p:cTn id="28" dur="1" fill="hold">
                                          <p:stCondLst>
                                            <p:cond delay="0"/>
                                          </p:stCondLst>
                                        </p:cTn>
                                        <p:tgtEl>
                                          <p:spTgt spid="232452"/>
                                        </p:tgtEl>
                                        <p:attrNameLst>
                                          <p:attrName>style.visibility</p:attrName>
                                        </p:attrNameLst>
                                      </p:cBhvr>
                                      <p:to>
                                        <p:strVal val="visible"/>
                                      </p:to>
                                    </p:set>
                                    <p:anim calcmode="lin" valueType="num">
                                      <p:cBhvr>
                                        <p:cTn id="29" dur="5000" fill="hold"/>
                                        <p:tgtEl>
                                          <p:spTgt spid="232452"/>
                                        </p:tgtEl>
                                        <p:attrNameLst>
                                          <p:attrName>ppt_w</p:attrName>
                                        </p:attrNameLst>
                                      </p:cBhvr>
                                      <p:tavLst>
                                        <p:tav tm="0" fmla="#ppt_w*sin(2.5*pi*$)">
                                          <p:val>
                                            <p:fltVal val="0"/>
                                          </p:val>
                                        </p:tav>
                                        <p:tav tm="100000">
                                          <p:val>
                                            <p:fltVal val="1"/>
                                          </p:val>
                                        </p:tav>
                                      </p:tavLst>
                                    </p:anim>
                                    <p:anim calcmode="lin" valueType="num">
                                      <p:cBhvr>
                                        <p:cTn id="30" dur="5000" fill="hold"/>
                                        <p:tgtEl>
                                          <p:spTgt spid="23245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Default Design">
  <a:themeElements>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8575">
          <a:solidFill>
            <a:srgbClr val="FF0000"/>
          </a:solidFill>
          <a:round/>
          <a:headEnd/>
          <a:tailEnd/>
        </a:ln>
      </a:spPr>
      <a:bodyPr>
        <a:spAutoFit/>
      </a:bodyPr>
      <a:lstStyle>
        <a:defPPr>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100" b="1"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efault Design">
  <a:themeElements>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8575">
          <a:solidFill>
            <a:srgbClr val="FF0000"/>
          </a:solidFill>
          <a:round/>
          <a:headEnd/>
          <a:tailEnd/>
        </a:ln>
      </a:spPr>
      <a:bodyPr>
        <a:spAutoFit/>
      </a:bodyPr>
      <a:lstStyle>
        <a:defPPr>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100" b="1"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Watermark</Template>
  <TotalTime>13950</TotalTime>
  <Words>258</Words>
  <Application>Microsoft Office PowerPoint</Application>
  <PresentationFormat>Presentazione su schermo (4:3)</PresentationFormat>
  <Paragraphs>145</Paragraphs>
  <Slides>9</Slides>
  <Notes>1</Notes>
  <HiddenSlides>0</HiddenSlides>
  <MMClips>0</MMClips>
  <ScaleCrop>false</ScaleCrop>
  <HeadingPairs>
    <vt:vector size="4" baseType="variant">
      <vt:variant>
        <vt:lpstr>Tema</vt:lpstr>
      </vt:variant>
      <vt:variant>
        <vt:i4>2</vt:i4>
      </vt:variant>
      <vt:variant>
        <vt:lpstr>Titoli diapositive</vt:lpstr>
      </vt:variant>
      <vt:variant>
        <vt:i4>9</vt:i4>
      </vt:variant>
    </vt:vector>
  </HeadingPairs>
  <TitlesOfParts>
    <vt:vector size="11" baseType="lpstr">
      <vt:lpstr>1_Default Design</vt:lpstr>
      <vt:lpstr>2_Default Design</vt:lpstr>
      <vt:lpstr> PRESENTAZIONE  DATI GENNAIO 2016 OSSERVATORIO FCP-ASSORADIO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Reply Consulting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Dati Mensili Osservatorio Stampa</dc:title>
  <dc:creator>FCP</dc:creator>
  <cp:lastModifiedBy>Selvaggi Laura</cp:lastModifiedBy>
  <cp:revision>1557</cp:revision>
  <cp:lastPrinted>2016-02-19T12:23:20Z</cp:lastPrinted>
  <dcterms:created xsi:type="dcterms:W3CDTF">2006-03-29T09:09:15Z</dcterms:created>
  <dcterms:modified xsi:type="dcterms:W3CDTF">2016-02-23T13:08:44Z</dcterms:modified>
</cp:coreProperties>
</file>